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323" r:id="rId3"/>
    <p:sldId id="324" r:id="rId4"/>
    <p:sldId id="260" r:id="rId5"/>
    <p:sldId id="326" r:id="rId6"/>
    <p:sldId id="327" r:id="rId7"/>
    <p:sldId id="328" r:id="rId8"/>
    <p:sldId id="330" r:id="rId9"/>
    <p:sldId id="329" r:id="rId10"/>
    <p:sldId id="331" r:id="rId11"/>
    <p:sldId id="332" r:id="rId12"/>
    <p:sldId id="333" r:id="rId13"/>
    <p:sldId id="334" r:id="rId14"/>
    <p:sldId id="336" r:id="rId15"/>
    <p:sldId id="337" r:id="rId17"/>
    <p:sldId id="339" r:id="rId18"/>
    <p:sldId id="338" r:id="rId19"/>
    <p:sldId id="340" r:id="rId20"/>
    <p:sldId id="341" r:id="rId21"/>
    <p:sldId id="342" r:id="rId22"/>
    <p:sldId id="343" r:id="rId23"/>
    <p:sldId id="345" r:id="rId24"/>
    <p:sldId id="344" r:id="rId25"/>
    <p:sldId id="346" r:id="rId26"/>
    <p:sldId id="347" r:id="rId27"/>
    <p:sldId id="348" r:id="rId28"/>
    <p:sldId id="349" r:id="rId29"/>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356" autoAdjust="0"/>
  </p:normalViewPr>
  <p:slideViewPr>
    <p:cSldViewPr snapToGrid="0" showGuides="1">
      <p:cViewPr varScale="1">
        <p:scale>
          <a:sx n="68" d="100"/>
          <a:sy n="68" d="100"/>
        </p:scale>
        <p:origin x="592" y="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3" Type="http://schemas.openxmlformats.org/officeDocument/2006/relationships/tags" Target="tags/tag5.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notesMaster" Target="notesMasters/notesMaster1.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508E57-986E-46AE-9E63-BD96553DC0D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4CE8E4-DBDB-4D27-8840-92A52D76833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在数据标准化过程中，正向指标定义为指标值越大则该项指标越弱势，因此综合评价指数的得分越高表明整体越弱势。</a:t>
            </a:r>
            <a:endParaRPr lang="zh-CN" altLang="en-US" b="1" dirty="0"/>
          </a:p>
        </p:txBody>
      </p:sp>
      <p:sp>
        <p:nvSpPr>
          <p:cNvPr id="4" name="灯片编号占位符 3"/>
          <p:cNvSpPr>
            <a:spLocks noGrp="1"/>
          </p:cNvSpPr>
          <p:nvPr>
            <p:ph type="sldNum" sz="quarter" idx="5"/>
          </p:nvPr>
        </p:nvSpPr>
        <p:spPr/>
        <p:txBody>
          <a:bodyPr/>
          <a:lstStyle/>
          <a:p>
            <a:fld id="{6B4CE8E4-DBDB-4D27-8840-92A52D76833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5"/>
          </p:nvPr>
        </p:nvSpPr>
        <p:spPr/>
        <p:txBody>
          <a:bodyPr/>
          <a:lstStyle/>
          <a:p>
            <a:fld id="{6B4CE8E4-DBDB-4D27-8840-92A52D76833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5"/>
          </p:nvPr>
        </p:nvSpPr>
        <p:spPr/>
        <p:txBody>
          <a:bodyPr/>
          <a:lstStyle/>
          <a:p>
            <a:fld id="{6B4CE8E4-DBDB-4D27-8840-92A52D76833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5"/>
          </p:nvPr>
        </p:nvSpPr>
        <p:spPr/>
        <p:txBody>
          <a:bodyPr/>
          <a:lstStyle/>
          <a:p>
            <a:fld id="{6B4CE8E4-DBDB-4D27-8840-92A52D76833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0" dirty="0"/>
          </a:p>
        </p:txBody>
      </p:sp>
      <p:sp>
        <p:nvSpPr>
          <p:cNvPr id="4" name="灯片编号占位符 3"/>
          <p:cNvSpPr>
            <a:spLocks noGrp="1"/>
          </p:cNvSpPr>
          <p:nvPr>
            <p:ph type="sldNum" sz="quarter" idx="5"/>
          </p:nvPr>
        </p:nvSpPr>
        <p:spPr/>
        <p:txBody>
          <a:bodyPr/>
          <a:lstStyle/>
          <a:p>
            <a:fld id="{6B4CE8E4-DBDB-4D27-8840-92A52D76833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0" dirty="0"/>
          </a:p>
        </p:txBody>
      </p:sp>
      <p:sp>
        <p:nvSpPr>
          <p:cNvPr id="4" name="灯片编号占位符 3"/>
          <p:cNvSpPr>
            <a:spLocks noGrp="1"/>
          </p:cNvSpPr>
          <p:nvPr>
            <p:ph type="sldNum" sz="quarter" idx="5"/>
          </p:nvPr>
        </p:nvSpPr>
        <p:spPr/>
        <p:txBody>
          <a:bodyPr/>
          <a:lstStyle/>
          <a:p>
            <a:fld id="{6B4CE8E4-DBDB-4D27-8840-92A52D76833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5"/>
          </p:nvPr>
        </p:nvSpPr>
        <p:spPr/>
        <p:txBody>
          <a:bodyPr/>
          <a:lstStyle/>
          <a:p>
            <a:fld id="{6B4CE8E4-DBDB-4D27-8840-92A52D76833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5"/>
          </p:nvPr>
        </p:nvSpPr>
        <p:spPr/>
        <p:txBody>
          <a:bodyPr/>
          <a:lstStyle/>
          <a:p>
            <a:fld id="{6B4CE8E4-DBDB-4D27-8840-92A52D76833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5"/>
          </p:nvPr>
        </p:nvSpPr>
        <p:spPr/>
        <p:txBody>
          <a:bodyPr/>
          <a:lstStyle/>
          <a:p>
            <a:fld id="{6B4CE8E4-DBDB-4D27-8840-92A52D76833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5"/>
          </p:nvPr>
        </p:nvSpPr>
        <p:spPr/>
        <p:txBody>
          <a:bodyPr/>
          <a:lstStyle/>
          <a:p>
            <a:fld id="{6B4CE8E4-DBDB-4D27-8840-92A52D76833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5"/>
          </p:nvPr>
        </p:nvSpPr>
        <p:spPr/>
        <p:txBody>
          <a:bodyPr/>
          <a:lstStyle/>
          <a:p>
            <a:fld id="{6B4CE8E4-DBDB-4D27-8840-92A52D76833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5"/>
          </p:nvPr>
        </p:nvSpPr>
        <p:spPr/>
        <p:txBody>
          <a:bodyPr/>
          <a:lstStyle/>
          <a:p>
            <a:fld id="{6B4CE8E4-DBDB-4D27-8840-92A52D76833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5"/>
          </p:nvPr>
        </p:nvSpPr>
        <p:spPr/>
        <p:txBody>
          <a:bodyPr/>
          <a:lstStyle/>
          <a:p>
            <a:fld id="{6B4CE8E4-DBDB-4D27-8840-92A52D76833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5"/>
          </p:nvPr>
        </p:nvSpPr>
        <p:spPr/>
        <p:txBody>
          <a:bodyPr/>
          <a:lstStyle/>
          <a:p>
            <a:fld id="{6B4CE8E4-DBDB-4D27-8840-92A52D76833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4724400" y="6005805"/>
            <a:ext cx="2743200" cy="365125"/>
          </a:xfrm>
          <a:prstGeom prst="rect">
            <a:avLst/>
          </a:prstGeom>
        </p:spPr>
        <p:txBody>
          <a:bodyPr/>
          <a:lstStyle>
            <a:lvl1pPr algn="ctr">
              <a:defRPr sz="2400"/>
            </a:lvl1pPr>
          </a:lstStyle>
          <a:p>
            <a:fld id="{DC4AE3C7-37ED-47BC-B788-AD7D013A6BEF}" type="datetimeFigureOut">
              <a:rPr lang="zh-CN" altLang="en-US" smtClean="0"/>
            </a:fld>
            <a:endParaRPr lang="zh-CN" altLang="en-US"/>
          </a:p>
        </p:txBody>
      </p:sp>
      <p:sp>
        <p:nvSpPr>
          <p:cNvPr id="6" name="灯片编号占位符 5"/>
          <p:cNvSpPr>
            <a:spLocks noGrp="1"/>
          </p:cNvSpPr>
          <p:nvPr>
            <p:ph type="sldNum" sz="quarter" idx="12"/>
          </p:nvPr>
        </p:nvSpPr>
        <p:spPr/>
        <p:txBody>
          <a:bodyPr/>
          <a:lstStyle/>
          <a:p>
            <a:fld id="{8E03B39C-599D-43FA-9B2D-21276A9AA6D4}" type="slidenum">
              <a:rPr lang="zh-CN" altLang="en-US" smtClean="0"/>
            </a:fld>
            <a:endParaRPr lang="zh-CN" altLang="en-US"/>
          </a:p>
        </p:txBody>
      </p:sp>
      <p:grpSp>
        <p:nvGrpSpPr>
          <p:cNvPr id="13" name="组合 12"/>
          <p:cNvGrpSpPr/>
          <p:nvPr/>
        </p:nvGrpSpPr>
        <p:grpSpPr>
          <a:xfrm>
            <a:off x="777026" y="1421331"/>
            <a:ext cx="10637949" cy="4031681"/>
            <a:chOff x="777026" y="1266783"/>
            <a:chExt cx="10637949" cy="4031681"/>
          </a:xfrm>
        </p:grpSpPr>
        <p:grpSp>
          <p:nvGrpSpPr>
            <p:cNvPr id="14" name="组合 13"/>
            <p:cNvGrpSpPr/>
            <p:nvPr/>
          </p:nvGrpSpPr>
          <p:grpSpPr>
            <a:xfrm>
              <a:off x="777026" y="1266783"/>
              <a:ext cx="10637949" cy="4031681"/>
              <a:chOff x="1898893" y="1324554"/>
              <a:chExt cx="8605837" cy="4179888"/>
            </a:xfrm>
          </p:grpSpPr>
          <p:pic>
            <p:nvPicPr>
              <p:cNvPr id="17" name="图片 1"/>
              <p:cNvPicPr>
                <a:picLocks noChangeAspect="1"/>
              </p:cNvPicPr>
              <p:nvPr/>
            </p:nvPicPr>
            <p:blipFill>
              <a:blip r:embed="rId2">
                <a:extLst>
                  <a:ext uri="{28A0092B-C50C-407E-A947-70E740481C1C}">
                    <a14:useLocalDpi xmlns:a14="http://schemas.microsoft.com/office/drawing/2010/main" val="0"/>
                  </a:ext>
                </a:extLst>
              </a:blip>
              <a:srcRect l="1912" t="8765" b="15965"/>
              <a:stretch>
                <a:fillRect/>
              </a:stretch>
            </p:blipFill>
            <p:spPr bwMode="auto">
              <a:xfrm>
                <a:off x="1898893" y="1324554"/>
                <a:ext cx="8605837" cy="4179888"/>
              </a:xfrm>
              <a:prstGeom prst="rect">
                <a:avLst/>
              </a:prstGeom>
              <a:noFill/>
              <a:ln w="19050">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18" name="矩形 17"/>
              <p:cNvSpPr/>
              <p:nvPr/>
            </p:nvSpPr>
            <p:spPr>
              <a:xfrm>
                <a:off x="1898893" y="1324554"/>
                <a:ext cx="8605837" cy="4179888"/>
              </a:xfrm>
              <a:prstGeom prst="rect">
                <a:avLst/>
              </a:prstGeom>
              <a:solidFill>
                <a:schemeClr val="bg1">
                  <a:lumMod val="5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alpha val="70000"/>
                    </a:schemeClr>
                  </a:solidFill>
                </a:endParaRPr>
              </a:p>
            </p:txBody>
          </p:sp>
        </p:grpSp>
        <p:cxnSp>
          <p:nvCxnSpPr>
            <p:cNvPr id="16" name="直接连接符 15"/>
            <p:cNvCxnSpPr/>
            <p:nvPr/>
          </p:nvCxnSpPr>
          <p:spPr>
            <a:xfrm>
              <a:off x="2496000" y="3350191"/>
              <a:ext cx="7200000"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ctrTitle" hasCustomPrompt="1"/>
          </p:nvPr>
        </p:nvSpPr>
        <p:spPr>
          <a:xfrm>
            <a:off x="1300162" y="1278456"/>
            <a:ext cx="9591675" cy="2387600"/>
          </a:xfrm>
        </p:spPr>
        <p:txBody>
          <a:bodyPr anchor="b">
            <a:noAutofit/>
          </a:bodyPr>
          <a:lstStyle>
            <a:lvl1pPr algn="ctr">
              <a:defRPr sz="8000">
                <a:solidFill>
                  <a:srgbClr val="FFFF00"/>
                </a:solidFill>
                <a:latin typeface="华文行楷" panose="02010800040101010101" pitchFamily="2" charset="-122"/>
                <a:ea typeface="华文行楷" panose="02010800040101010101" pitchFamily="2" charset="-122"/>
              </a:defRPr>
            </a:lvl1pPr>
          </a:lstStyle>
          <a:p>
            <a:r>
              <a:rPr lang="zh-CN" altLang="en-US" dirty="0"/>
              <a:t>单击此</a:t>
            </a:r>
            <a:br>
              <a:rPr lang="en-US" altLang="zh-CN" dirty="0"/>
            </a:br>
            <a:r>
              <a:rPr lang="zh-CN" altLang="en-US" dirty="0"/>
              <a:t>处编辑母版标题样式</a:t>
            </a:r>
            <a:endParaRPr lang="zh-CN" altLang="en-US" dirty="0"/>
          </a:p>
        </p:txBody>
      </p:sp>
      <p:sp>
        <p:nvSpPr>
          <p:cNvPr id="3" name="副标题 2"/>
          <p:cNvSpPr>
            <a:spLocks noGrp="1"/>
          </p:cNvSpPr>
          <p:nvPr>
            <p:ph type="subTitle" idx="1"/>
          </p:nvPr>
        </p:nvSpPr>
        <p:spPr>
          <a:xfrm>
            <a:off x="1524000" y="4057532"/>
            <a:ext cx="9144000" cy="1200267"/>
          </a:xfrm>
        </p:spPr>
        <p:txBody>
          <a:bodyPr anchor="ct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DC4AE3C7-37ED-47BC-B788-AD7D013A6BEF}"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p:txBody>
          <a:bodyPr/>
          <a:lstStyle/>
          <a:p>
            <a:fld id="{8E03B39C-599D-43FA-9B2D-21276A9AA6D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C4AE3C7-37ED-47BC-B788-AD7D013A6BEF}"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8E03B39C-599D-43FA-9B2D-21276A9AA6D4}"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C4AE3C7-37ED-47BC-B788-AD7D013A6BEF}"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8E03B39C-599D-43FA-9B2D-21276A9AA6D4}"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5_标题和内容">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2_标题和内容">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2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45408" y="85725"/>
            <a:ext cx="10515600" cy="666700"/>
          </a:xfrm>
        </p:spPr>
        <p:txBody>
          <a:bodyPr>
            <a:normAutofit/>
          </a:bodyPr>
          <a:lstStyle>
            <a:lvl1pPr marL="0" algn="l" defTabSz="914400" rtl="0" eaLnBrk="1" latinLnBrk="0" hangingPunct="1">
              <a:defRPr lang="zh-CN" altLang="en-US" sz="2800" b="1" kern="1200" dirty="0">
                <a:solidFill>
                  <a:srgbClr val="183C5C"/>
                </a:solidFill>
                <a:latin typeface="微软雅黑" panose="020B0503020204020204" pitchFamily="34" charset="-122"/>
                <a:ea typeface="微软雅黑" panose="020B0503020204020204" pitchFamily="34" charset="-122"/>
                <a:cs typeface="+mn-cs"/>
              </a:defRPr>
            </a:lvl1pPr>
          </a:lstStyle>
          <a:p>
            <a:r>
              <a:rPr lang="zh-CN" altLang="en-US"/>
              <a:t>单击此处编辑母版标题样式</a:t>
            </a:r>
            <a:endParaRPr lang="zh-CN" altLang="en-US" dirty="0"/>
          </a:p>
        </p:txBody>
      </p:sp>
      <p:sp>
        <p:nvSpPr>
          <p:cNvPr id="6" name="灯片编号占位符 5"/>
          <p:cNvSpPr>
            <a:spLocks noGrp="1"/>
          </p:cNvSpPr>
          <p:nvPr>
            <p:ph type="sldNum" sz="quarter" idx="12"/>
          </p:nvPr>
        </p:nvSpPr>
        <p:spPr>
          <a:xfrm>
            <a:off x="9448800" y="6492875"/>
            <a:ext cx="2743200" cy="365125"/>
          </a:xfrm>
        </p:spPr>
        <p:txBody>
          <a:bodyPr/>
          <a:lstStyle>
            <a:lvl1pPr>
              <a:defRPr b="1">
                <a:solidFill>
                  <a:schemeClr val="tx1"/>
                </a:solidFill>
              </a:defRPr>
            </a:lvl1pPr>
          </a:lstStyle>
          <a:p>
            <a:fld id="{8E03B39C-599D-43FA-9B2D-21276A9AA6D4}" type="slidenum">
              <a:rPr lang="zh-CN" altLang="en-US" smtClean="0"/>
            </a:fld>
            <a:endParaRPr lang="zh-CN" altLang="en-US"/>
          </a:p>
        </p:txBody>
      </p:sp>
      <p:cxnSp>
        <p:nvCxnSpPr>
          <p:cNvPr id="8" name="直接连接符 7"/>
          <p:cNvCxnSpPr/>
          <p:nvPr/>
        </p:nvCxnSpPr>
        <p:spPr>
          <a:xfrm>
            <a:off x="0" y="752425"/>
            <a:ext cx="12192000" cy="0"/>
          </a:xfrm>
          <a:prstGeom prst="line">
            <a:avLst/>
          </a:prstGeom>
          <a:ln w="25400">
            <a:solidFill>
              <a:srgbClr val="006A96"/>
            </a:solidFill>
            <a:prstDash val="solid"/>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237292" y="238026"/>
            <a:ext cx="491490" cy="318085"/>
            <a:chOff x="3017520" y="601990"/>
            <a:chExt cx="491490" cy="414010"/>
          </a:xfrm>
        </p:grpSpPr>
        <p:sp>
          <p:nvSpPr>
            <p:cNvPr id="10" name="燕尾形 8"/>
            <p:cNvSpPr/>
            <p:nvPr/>
          </p:nvSpPr>
          <p:spPr>
            <a:xfrm>
              <a:off x="3017520" y="601990"/>
              <a:ext cx="198120" cy="414010"/>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9"/>
            <p:cNvSpPr/>
            <p:nvPr/>
          </p:nvSpPr>
          <p:spPr>
            <a:xfrm>
              <a:off x="3164205" y="601990"/>
              <a:ext cx="198120" cy="414010"/>
            </a:xfrm>
            <a:prstGeom prst="chevron">
              <a:avLst/>
            </a:prstGeom>
            <a:solidFill>
              <a:srgbClr val="00B6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燕尾形 10"/>
            <p:cNvSpPr/>
            <p:nvPr/>
          </p:nvSpPr>
          <p:spPr>
            <a:xfrm>
              <a:off x="3310890" y="601990"/>
              <a:ext cx="198120" cy="414010"/>
            </a:xfrm>
            <a:prstGeom prst="chevron">
              <a:avLst/>
            </a:prstGeom>
            <a:solidFill>
              <a:srgbClr val="006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标题幻灯片">
    <p:spTree>
      <p:nvGrpSpPr>
        <p:cNvPr id="1" name=""/>
        <p:cNvGrpSpPr/>
        <p:nvPr/>
      </p:nvGrpSpPr>
      <p:grpSpPr>
        <a:xfrm>
          <a:off x="0" y="0"/>
          <a:ext cx="0" cy="0"/>
          <a:chOff x="0" y="0"/>
          <a:chExt cx="0" cy="0"/>
        </a:xfrm>
      </p:grpSpPr>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540" y="-1999140"/>
            <a:ext cx="10787900" cy="7465227"/>
          </a:xfrm>
          <a:prstGeom prst="rect">
            <a:avLst/>
          </a:prstGeom>
        </p:spPr>
      </p:pic>
      <p:pic>
        <p:nvPicPr>
          <p:cNvPr id="14" name="图片 13"/>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t="76920"/>
          <a:stretch>
            <a:fillRect/>
          </a:stretch>
        </p:blipFill>
        <p:spPr>
          <a:xfrm>
            <a:off x="-3503" y="5435746"/>
            <a:ext cx="12192000" cy="1607986"/>
          </a:xfrm>
          <a:prstGeom prst="rect">
            <a:avLst/>
          </a:prstGeom>
        </p:spPr>
      </p:pic>
      <p:pic>
        <p:nvPicPr>
          <p:cNvPr id="15" name="图片 14"/>
          <p:cNvPicPr>
            <a:picLocks noChangeAspect="1"/>
          </p:cNvPicPr>
          <p:nvPr/>
        </p:nvPicPr>
        <p:blipFill rotWithShape="1">
          <a:blip r:embed="rId4" cstate="print">
            <a:extLst>
              <a:ext uri="{28A0092B-C50C-407E-A947-70E740481C1C}">
                <a14:useLocalDpi xmlns:a14="http://schemas.microsoft.com/office/drawing/2010/main" val="0"/>
              </a:ext>
            </a:extLst>
          </a:blip>
          <a:srcRect t="68905" b="9506"/>
          <a:stretch>
            <a:fillRect/>
          </a:stretch>
        </p:blipFill>
        <p:spPr>
          <a:xfrm>
            <a:off x="-217723" y="5380690"/>
            <a:ext cx="12455213" cy="1480554"/>
          </a:xfrm>
          <a:prstGeom prst="rect">
            <a:avLst/>
          </a:prstGeom>
        </p:spPr>
      </p:pic>
      <p:pic>
        <p:nvPicPr>
          <p:cNvPr id="16" name="图片 15"/>
          <p:cNvPicPr>
            <a:picLocks noChangeAspect="1"/>
          </p:cNvPicPr>
          <p:nvPr/>
        </p:nvPicPr>
        <p:blipFill rotWithShape="1">
          <a:blip r:embed="rId5" cstate="print">
            <a:extLst>
              <a:ext uri="{28A0092B-C50C-407E-A947-70E740481C1C}">
                <a14:useLocalDpi xmlns:a14="http://schemas.microsoft.com/office/drawing/2010/main" val="0"/>
              </a:ext>
            </a:extLst>
          </a:blip>
          <a:srcRect l="41887" t="48597" r="44319" b="17236"/>
          <a:stretch>
            <a:fillRect/>
          </a:stretch>
        </p:blipFill>
        <p:spPr>
          <a:xfrm>
            <a:off x="8711316" y="4776791"/>
            <a:ext cx="852170" cy="1262855"/>
          </a:xfrm>
          <a:prstGeom prst="rect">
            <a:avLst/>
          </a:prstGeom>
        </p:spPr>
      </p:pic>
      <p:pic>
        <p:nvPicPr>
          <p:cNvPr id="17" name="图片 16"/>
          <p:cNvPicPr>
            <a:picLocks noChangeAspect="1"/>
          </p:cNvPicPr>
          <p:nvPr/>
        </p:nvPicPr>
        <p:blipFill rotWithShape="1">
          <a:blip r:embed="rId6">
            <a:extLst>
              <a:ext uri="{28A0092B-C50C-407E-A947-70E740481C1C}">
                <a14:useLocalDpi xmlns:a14="http://schemas.microsoft.com/office/drawing/2010/main" val="0"/>
              </a:ext>
            </a:extLst>
          </a:blip>
          <a:srcRect b="60796"/>
          <a:stretch>
            <a:fillRect/>
          </a:stretch>
        </p:blipFill>
        <p:spPr>
          <a:xfrm>
            <a:off x="-375722" y="-409281"/>
            <a:ext cx="9910404" cy="2688609"/>
          </a:xfrm>
          <a:prstGeom prst="rect">
            <a:avLst/>
          </a:prstGeom>
        </p:spPr>
      </p:pic>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6000">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14:bounceEnd="56000">
                                          <p:cBhvr additive="base">
                                            <p:cTn id="7" dur="1300" fill="hold"/>
                                            <p:tgtEl>
                                              <p:spTgt spid="13"/>
                                            </p:tgtEl>
                                            <p:attrNameLst>
                                              <p:attrName>ppt_x</p:attrName>
                                            </p:attrNameLst>
                                          </p:cBhvr>
                                          <p:tavLst>
                                            <p:tav tm="0">
                                              <p:val>
                                                <p:strVal val="#ppt_x"/>
                                              </p:val>
                                            </p:tav>
                                            <p:tav tm="100000">
                                              <p:val>
                                                <p:strVal val="#ppt_x"/>
                                              </p:val>
                                            </p:tav>
                                          </p:tavLst>
                                        </p:anim>
                                        <p:anim calcmode="lin" valueType="num" p14:bounceEnd="56000">
                                          <p:cBhvr additive="base">
                                            <p:cTn id="8" dur="1300" fill="hold"/>
                                            <p:tgtEl>
                                              <p:spTgt spid="13"/>
                                            </p:tgtEl>
                                            <p:attrNameLst>
                                              <p:attrName>ppt_y</p:attrName>
                                            </p:attrNameLst>
                                          </p:cBhvr>
                                          <p:tavLst>
                                            <p:tav tm="0">
                                              <p:val>
                                                <p:strVal val="1+#ppt_h/2"/>
                                              </p:val>
                                            </p:tav>
                                            <p:tav tm="100000">
                                              <p:val>
                                                <p:strVal val="#ppt_y"/>
                                              </p:val>
                                            </p:tav>
                                          </p:tavLst>
                                        </p:anim>
                                      </p:childTnLst>
                                    </p:cTn>
                                  </p:par>
                                  <p:par>
                                    <p:cTn id="9" presetID="16" presetClass="entr" presetSubtype="37"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barn(outVertical)">
                                          <p:cBhvr>
                                            <p:cTn id="11" dur="500"/>
                                            <p:tgtEl>
                                              <p:spTgt spid="15"/>
                                            </p:tgtEl>
                                          </p:cBhvr>
                                        </p:animEffect>
                                      </p:childTnLst>
                                    </p:cTn>
                                  </p:par>
                                  <p:par>
                                    <p:cTn id="12" presetID="10" presetClass="entr" presetSubtype="0"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300" fill="hold"/>
                                            <p:tgtEl>
                                              <p:spTgt spid="13"/>
                                            </p:tgtEl>
                                            <p:attrNameLst>
                                              <p:attrName>ppt_x</p:attrName>
                                            </p:attrNameLst>
                                          </p:cBhvr>
                                          <p:tavLst>
                                            <p:tav tm="0">
                                              <p:val>
                                                <p:strVal val="#ppt_x"/>
                                              </p:val>
                                            </p:tav>
                                            <p:tav tm="100000">
                                              <p:val>
                                                <p:strVal val="#ppt_x"/>
                                              </p:val>
                                            </p:tav>
                                          </p:tavLst>
                                        </p:anim>
                                        <p:anim calcmode="lin" valueType="num">
                                          <p:cBhvr additive="base">
                                            <p:cTn id="8" dur="1300" fill="hold"/>
                                            <p:tgtEl>
                                              <p:spTgt spid="13"/>
                                            </p:tgtEl>
                                            <p:attrNameLst>
                                              <p:attrName>ppt_y</p:attrName>
                                            </p:attrNameLst>
                                          </p:cBhvr>
                                          <p:tavLst>
                                            <p:tav tm="0">
                                              <p:val>
                                                <p:strVal val="1+#ppt_h/2"/>
                                              </p:val>
                                            </p:tav>
                                            <p:tav tm="100000">
                                              <p:val>
                                                <p:strVal val="#ppt_y"/>
                                              </p:val>
                                            </p:tav>
                                          </p:tavLst>
                                        </p:anim>
                                      </p:childTnLst>
                                    </p:cTn>
                                  </p:par>
                                  <p:par>
                                    <p:cTn id="9" presetID="16" presetClass="entr" presetSubtype="37"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barn(outVertical)">
                                          <p:cBhvr>
                                            <p:cTn id="11" dur="500"/>
                                            <p:tgtEl>
                                              <p:spTgt spid="15"/>
                                            </p:tgtEl>
                                          </p:cBhvr>
                                        </p:animEffect>
                                      </p:childTnLst>
                                    </p:cTn>
                                  </p:par>
                                  <p:par>
                                    <p:cTn id="12" presetID="10" presetClass="entr" presetSubtype="0"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_标题和内容">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745408" y="1104900"/>
            <a:ext cx="10608392" cy="5072063"/>
          </a:xfrm>
        </p:spPr>
        <p:txBody>
          <a:bodyPr>
            <a:normAutofit/>
          </a:bodyPr>
          <a:lstStyle>
            <a:lvl1pPr>
              <a:lnSpc>
                <a:spcPct val="100000"/>
              </a:lnSpc>
              <a:spcBef>
                <a:spcPts val="1200"/>
              </a:spcBef>
              <a:defRPr sz="2400">
                <a:latin typeface="微软雅黑" panose="020B0503020204020204" pitchFamily="34" charset="-122"/>
                <a:ea typeface="微软雅黑" panose="020B0503020204020204" pitchFamily="34" charset="-122"/>
              </a:defRPr>
            </a:lvl1pPr>
            <a:lvl2pPr>
              <a:lnSpc>
                <a:spcPct val="100000"/>
              </a:lnSpc>
              <a:spcBef>
                <a:spcPts val="1200"/>
              </a:spcBef>
              <a:defRPr sz="2000">
                <a:latin typeface="微软雅黑" panose="020B0503020204020204" pitchFamily="34" charset="-122"/>
                <a:ea typeface="微软雅黑" panose="020B0503020204020204" pitchFamily="34" charset="-122"/>
              </a:defRPr>
            </a:lvl2pPr>
            <a:lvl3pPr>
              <a:lnSpc>
                <a:spcPct val="100000"/>
              </a:lnSpc>
              <a:spcBef>
                <a:spcPts val="1200"/>
              </a:spcBef>
              <a:defRPr sz="1800">
                <a:latin typeface="微软雅黑" panose="020B0503020204020204" pitchFamily="34" charset="-122"/>
                <a:ea typeface="微软雅黑" panose="020B0503020204020204" pitchFamily="34" charset="-122"/>
              </a:defRPr>
            </a:lvl3pPr>
            <a:lvl4pPr>
              <a:lnSpc>
                <a:spcPct val="100000"/>
              </a:lnSpc>
              <a:spcBef>
                <a:spcPts val="1200"/>
              </a:spcBef>
              <a:defRPr sz="1600">
                <a:latin typeface="微软雅黑" panose="020B0503020204020204" pitchFamily="34" charset="-122"/>
                <a:ea typeface="微软雅黑" panose="020B0503020204020204" pitchFamily="34" charset="-122"/>
              </a:defRPr>
            </a:lvl4pPr>
            <a:lvl5pPr>
              <a:lnSpc>
                <a:spcPct val="100000"/>
              </a:lnSpc>
              <a:spcBef>
                <a:spcPts val="1200"/>
              </a:spcBef>
              <a:defRPr sz="1600">
                <a:latin typeface="微软雅黑" panose="020B0503020204020204" pitchFamily="34" charset="-122"/>
                <a:ea typeface="微软雅黑" panose="020B0503020204020204" pitchFamily="34" charset="-122"/>
              </a:defRPr>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C4AE3C7-37ED-47BC-B788-AD7D013A6BEF}"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9448800" y="6492875"/>
            <a:ext cx="2743200" cy="365125"/>
          </a:xfrm>
        </p:spPr>
        <p:txBody>
          <a:bodyPr/>
          <a:lstStyle>
            <a:lvl1pPr>
              <a:defRPr b="1">
                <a:solidFill>
                  <a:schemeClr val="tx1"/>
                </a:solidFill>
              </a:defRPr>
            </a:lvl1pPr>
          </a:lstStyle>
          <a:p>
            <a:fld id="{8E03B39C-599D-43FA-9B2D-21276A9AA6D4}" type="slidenum">
              <a:rPr lang="zh-CN" altLang="en-US" smtClean="0"/>
            </a:fld>
            <a:endParaRPr lang="zh-CN" altLang="en-US"/>
          </a:p>
        </p:txBody>
      </p:sp>
      <p:cxnSp>
        <p:nvCxnSpPr>
          <p:cNvPr id="8" name="直接连接符 7"/>
          <p:cNvCxnSpPr/>
          <p:nvPr/>
        </p:nvCxnSpPr>
        <p:spPr>
          <a:xfrm>
            <a:off x="0" y="752425"/>
            <a:ext cx="12192000" cy="0"/>
          </a:xfrm>
          <a:prstGeom prst="line">
            <a:avLst/>
          </a:prstGeom>
          <a:ln w="25400">
            <a:solidFill>
              <a:srgbClr val="006A96"/>
            </a:solidFill>
            <a:prstDash val="solid"/>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flipH="1">
            <a:off x="101917" y="3291839"/>
            <a:ext cx="344805" cy="318085"/>
            <a:chOff x="3017520" y="601990"/>
            <a:chExt cx="344805" cy="414010"/>
          </a:xfrm>
        </p:grpSpPr>
        <p:sp>
          <p:nvSpPr>
            <p:cNvPr id="14" name="燕尾形 99"/>
            <p:cNvSpPr/>
            <p:nvPr/>
          </p:nvSpPr>
          <p:spPr>
            <a:xfrm>
              <a:off x="3017520" y="601990"/>
              <a:ext cx="198120" cy="414010"/>
            </a:xfrm>
            <a:prstGeom prst="chevron">
              <a:avLst/>
            </a:prstGeom>
            <a:solidFill>
              <a:srgbClr val="00B6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00"/>
            <p:cNvSpPr/>
            <p:nvPr/>
          </p:nvSpPr>
          <p:spPr>
            <a:xfrm>
              <a:off x="3164205" y="601990"/>
              <a:ext cx="198120" cy="414010"/>
            </a:xfrm>
            <a:prstGeom prst="chevron">
              <a:avLst/>
            </a:prstGeom>
            <a:solidFill>
              <a:srgbClr val="006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6" name="组合 15"/>
          <p:cNvGrpSpPr/>
          <p:nvPr/>
        </p:nvGrpSpPr>
        <p:grpSpPr>
          <a:xfrm>
            <a:off x="11683199" y="3291839"/>
            <a:ext cx="344805" cy="318085"/>
            <a:chOff x="3017520" y="601990"/>
            <a:chExt cx="344805" cy="414010"/>
          </a:xfrm>
        </p:grpSpPr>
        <p:sp>
          <p:nvSpPr>
            <p:cNvPr id="17" name="燕尾形 96"/>
            <p:cNvSpPr/>
            <p:nvPr/>
          </p:nvSpPr>
          <p:spPr>
            <a:xfrm>
              <a:off x="3017520" y="601990"/>
              <a:ext cx="198120" cy="414010"/>
            </a:xfrm>
            <a:prstGeom prst="chevron">
              <a:avLst/>
            </a:prstGeom>
            <a:solidFill>
              <a:srgbClr val="00B6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燕尾形 97"/>
            <p:cNvSpPr/>
            <p:nvPr/>
          </p:nvSpPr>
          <p:spPr>
            <a:xfrm>
              <a:off x="3164205" y="601990"/>
              <a:ext cx="198120" cy="414010"/>
            </a:xfrm>
            <a:prstGeom prst="chevron">
              <a:avLst/>
            </a:prstGeom>
            <a:solidFill>
              <a:srgbClr val="006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9" name="组合 18"/>
          <p:cNvGrpSpPr/>
          <p:nvPr/>
        </p:nvGrpSpPr>
        <p:grpSpPr>
          <a:xfrm>
            <a:off x="237292" y="238026"/>
            <a:ext cx="491490" cy="318085"/>
            <a:chOff x="3017520" y="601990"/>
            <a:chExt cx="491490" cy="414010"/>
          </a:xfrm>
        </p:grpSpPr>
        <p:sp>
          <p:nvSpPr>
            <p:cNvPr id="20" name="燕尾形 8"/>
            <p:cNvSpPr/>
            <p:nvPr/>
          </p:nvSpPr>
          <p:spPr>
            <a:xfrm>
              <a:off x="3017520" y="601990"/>
              <a:ext cx="198120" cy="414010"/>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燕尾形 9"/>
            <p:cNvSpPr/>
            <p:nvPr/>
          </p:nvSpPr>
          <p:spPr>
            <a:xfrm>
              <a:off x="3164205" y="601990"/>
              <a:ext cx="198120" cy="414010"/>
            </a:xfrm>
            <a:prstGeom prst="chevron">
              <a:avLst/>
            </a:prstGeom>
            <a:solidFill>
              <a:srgbClr val="00B6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燕尾形 10"/>
            <p:cNvSpPr/>
            <p:nvPr/>
          </p:nvSpPr>
          <p:spPr>
            <a:xfrm>
              <a:off x="3310890" y="601990"/>
              <a:ext cx="198120" cy="414010"/>
            </a:xfrm>
            <a:prstGeom prst="chevron">
              <a:avLst/>
            </a:prstGeom>
            <a:solidFill>
              <a:srgbClr val="006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3" name="标题 1"/>
          <p:cNvSpPr>
            <a:spLocks noGrp="1"/>
          </p:cNvSpPr>
          <p:nvPr>
            <p:ph type="title"/>
          </p:nvPr>
        </p:nvSpPr>
        <p:spPr>
          <a:xfrm>
            <a:off x="745408" y="85725"/>
            <a:ext cx="10515600" cy="666700"/>
          </a:xfrm>
        </p:spPr>
        <p:txBody>
          <a:bodyPr>
            <a:normAutofit/>
          </a:bodyPr>
          <a:lstStyle>
            <a:lvl1pPr marL="0" algn="l" defTabSz="914400" rtl="0" eaLnBrk="1" latinLnBrk="0" hangingPunct="1">
              <a:defRPr lang="zh-CN" altLang="en-US" sz="2800" b="1" kern="1200" dirty="0">
                <a:solidFill>
                  <a:srgbClr val="183C5C"/>
                </a:solidFill>
                <a:latin typeface="微软雅黑" panose="020B0503020204020204" pitchFamily="34" charset="-122"/>
                <a:ea typeface="微软雅黑" panose="020B0503020204020204" pitchFamily="34" charset="-122"/>
                <a:cs typeface="+mn-cs"/>
              </a:defRPr>
            </a:lvl1pPr>
          </a:lstStyle>
          <a:p>
            <a:r>
              <a:rPr lang="zh-CN" altLang="en-US"/>
              <a:t>单击此处编辑母版标题样式</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4_标题和内容">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lvl1pPr>
              <a:defRPr sz="2800">
                <a:solidFill>
                  <a:schemeClr val="bg1"/>
                </a:solidFill>
              </a:defRPr>
            </a:lvl1pPr>
          </a:lstStyle>
          <a:p>
            <a:r>
              <a:rPr lang="zh-CN" altLang="en-US"/>
              <a:t>单击此处编辑母版标题样式</a:t>
            </a:r>
            <a:endParaRPr lang="zh-CN" altLang="en-US" dirty="0"/>
          </a:p>
        </p:txBody>
      </p:sp>
      <p:sp>
        <p:nvSpPr>
          <p:cNvPr id="3" name="内容占位符 2"/>
          <p:cNvSpPr>
            <a:spLocks noGrp="1"/>
          </p:cNvSpPr>
          <p:nvPr>
            <p:ph idx="1" hasCustomPrompt="1"/>
          </p:nvPr>
        </p:nvSpPr>
        <p:spPr/>
        <p:txBody>
          <a:bodyPr>
            <a:normAutofit/>
          </a:bodyPr>
          <a:lstStyle>
            <a:lvl1pPr>
              <a:lnSpc>
                <a:spcPct val="150000"/>
              </a:lnSpc>
              <a:defRPr sz="2400">
                <a:latin typeface="微软雅黑" panose="020B0503020204020204" pitchFamily="34" charset="-122"/>
                <a:ea typeface="微软雅黑" panose="020B0503020204020204" pitchFamily="34" charset="-122"/>
              </a:defRPr>
            </a:lvl1pPr>
            <a:lvl2pPr>
              <a:lnSpc>
                <a:spcPct val="150000"/>
              </a:lnSpc>
              <a:defRPr sz="2000">
                <a:latin typeface="微软雅黑" panose="020B0503020204020204" pitchFamily="34" charset="-122"/>
                <a:ea typeface="微软雅黑" panose="020B0503020204020204" pitchFamily="34" charset="-122"/>
              </a:defRPr>
            </a:lvl2pPr>
            <a:lvl3pPr>
              <a:lnSpc>
                <a:spcPct val="150000"/>
              </a:lnSpc>
              <a:defRPr sz="1800">
                <a:latin typeface="微软雅黑" panose="020B0503020204020204" pitchFamily="34" charset="-122"/>
                <a:ea typeface="微软雅黑" panose="020B0503020204020204" pitchFamily="34" charset="-122"/>
              </a:defRPr>
            </a:lvl3pPr>
            <a:lvl4pPr>
              <a:lnSpc>
                <a:spcPct val="150000"/>
              </a:lnSpc>
              <a:defRPr sz="1600">
                <a:latin typeface="微软雅黑" panose="020B0503020204020204" pitchFamily="34" charset="-122"/>
                <a:ea typeface="微软雅黑" panose="020B0503020204020204" pitchFamily="34" charset="-122"/>
              </a:defRPr>
            </a:lvl4pPr>
            <a:lvl5pPr>
              <a:lnSpc>
                <a:spcPct val="150000"/>
              </a:lnSpc>
              <a:defRPr sz="1600">
                <a:latin typeface="微软雅黑" panose="020B0503020204020204" pitchFamily="34" charset="-122"/>
                <a:ea typeface="微软雅黑" panose="020B0503020204020204" pitchFamily="34" charset="-122"/>
              </a:defRPr>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C4AE3C7-37ED-47BC-B788-AD7D013A6BEF}"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8E03B39C-599D-43FA-9B2D-21276A9AA6D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C4AE3C7-37ED-47BC-B788-AD7D013A6BEF}"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8E03B39C-599D-43FA-9B2D-21276A9AA6D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DC4AE3C7-37ED-47BC-B788-AD7D013A6BEF}"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p:txBody>
          <a:bodyPr/>
          <a:lstStyle/>
          <a:p>
            <a:fld id="{8E03B39C-599D-43FA-9B2D-21276A9AA6D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DC4AE3C7-37ED-47BC-B788-AD7D013A6BEF}"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p:txBody>
          <a:bodyPr/>
          <a:lstStyle/>
          <a:p>
            <a:fld id="{8E03B39C-599D-43FA-9B2D-21276A9AA6D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76487"/>
            <a:ext cx="10515600" cy="653447"/>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DC4AE3C7-37ED-47BC-B788-AD7D013A6BEF}"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p:txBody>
          <a:bodyPr/>
          <a:lstStyle/>
          <a:p>
            <a:fld id="{8E03B39C-599D-43FA-9B2D-21276A9AA6D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DC4AE3C7-37ED-47BC-B788-AD7D013A6BEF}"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p:txBody>
          <a:bodyPr/>
          <a:lstStyle/>
          <a:p>
            <a:fld id="{8E03B39C-599D-43FA-9B2D-21276A9AA6D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DC4AE3C7-37ED-47BC-B788-AD7D013A6BEF}"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p:txBody>
          <a:bodyPr/>
          <a:lstStyle/>
          <a:p>
            <a:fld id="{8E03B39C-599D-43FA-9B2D-21276A9AA6D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92000" y="99933"/>
            <a:ext cx="10515600" cy="653447"/>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492000" y="983848"/>
            <a:ext cx="11163706" cy="5193115"/>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sp>
        <p:nvSpPr>
          <p:cNvPr id="10" name="矩形 9"/>
          <p:cNvSpPr/>
          <p:nvPr/>
        </p:nvSpPr>
        <p:spPr>
          <a:xfrm>
            <a:off x="0" y="1"/>
            <a:ext cx="12191999" cy="77949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buFont typeface="Arial" panose="020B0604020202020204" pitchFamily="34" charset="0"/>
              <a:buNone/>
            </a:pPr>
            <a:endParaRPr lang="zh-CN" altLang="en-US">
              <a:solidFill>
                <a:prstClr val="white"/>
              </a:solidFill>
            </a:endParaRPr>
          </a:p>
        </p:txBody>
      </p:sp>
      <p:cxnSp>
        <p:nvCxnSpPr>
          <p:cNvPr id="9" name="直接连接符 8"/>
          <p:cNvCxnSpPr/>
          <p:nvPr/>
        </p:nvCxnSpPr>
        <p:spPr>
          <a:xfrm>
            <a:off x="0" y="6755019"/>
            <a:ext cx="12192000" cy="3534"/>
          </a:xfrm>
          <a:prstGeom prst="line">
            <a:avLst/>
          </a:prstGeom>
          <a:ln w="190500">
            <a:solidFill>
              <a:srgbClr val="0070C0"/>
            </a:solidFill>
          </a:ln>
        </p:spPr>
        <p:style>
          <a:lnRef idx="1">
            <a:schemeClr val="accent1"/>
          </a:lnRef>
          <a:fillRef idx="0">
            <a:schemeClr val="accent1"/>
          </a:fillRef>
          <a:effectRef idx="0">
            <a:schemeClr val="accent1"/>
          </a:effectRef>
          <a:fontRef idx="minor">
            <a:schemeClr val="tx1"/>
          </a:fontRef>
        </p:style>
      </p:cxnSp>
      <p:sp>
        <p:nvSpPr>
          <p:cNvPr id="6" name="灯片编号占位符 5"/>
          <p:cNvSpPr>
            <a:spLocks noGrp="1"/>
          </p:cNvSpPr>
          <p:nvPr>
            <p:ph type="sldNum" sz="quarter" idx="4"/>
          </p:nvPr>
        </p:nvSpPr>
        <p:spPr>
          <a:xfrm>
            <a:off x="9448800" y="6572456"/>
            <a:ext cx="2743200" cy="365125"/>
          </a:xfrm>
          <a:prstGeom prst="rect">
            <a:avLst/>
          </a:prstGeom>
        </p:spPr>
        <p:txBody>
          <a:bodyPr vert="horz" lIns="91440" tIns="45720" rIns="91440" bIns="45720" rtlCol="0" anchor="ctr"/>
          <a:lstStyle>
            <a:lvl1pPr algn="r">
              <a:defRPr sz="1200">
                <a:solidFill>
                  <a:schemeClr val="bg1"/>
                </a:solidFill>
              </a:defRPr>
            </a:lvl1pPr>
          </a:lstStyle>
          <a:p>
            <a:fld id="{8E03B39C-599D-43FA-9B2D-21276A9AA6D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32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50000"/>
        </a:lnSpc>
        <a:spcBef>
          <a:spcPts val="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100000"/>
        </a:lnSpc>
        <a:spcBef>
          <a:spcPts val="3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vmlDrawing" Target="../drawings/vmlDrawing1.vml"/><Relationship Id="rId7" Type="http://schemas.openxmlformats.org/officeDocument/2006/relationships/slideLayout" Target="../slideLayouts/slideLayout16.xml"/><Relationship Id="rId6" Type="http://schemas.openxmlformats.org/officeDocument/2006/relationships/image" Target="../media/image9.png"/><Relationship Id="rId5" Type="http://schemas.openxmlformats.org/officeDocument/2006/relationships/tags" Target="../tags/tag2.xml"/><Relationship Id="rId4" Type="http://schemas.openxmlformats.org/officeDocument/2006/relationships/image" Target="../media/image8.emf"/><Relationship Id="rId3"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image" Target="../media/image7.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5.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image" Target="../media/image47.png"/></Relationships>
</file>

<file path=ppt/slides/_rels/slide2.xml.rels><?xml version="1.0" encoding="UTF-8" standalone="yes"?>
<Relationships xmlns="http://schemas.openxmlformats.org/package/2006/relationships"><Relationship Id="rId8" Type="http://schemas.openxmlformats.org/officeDocument/2006/relationships/vmlDrawing" Target="../drawings/vmlDrawing2.vml"/><Relationship Id="rId7" Type="http://schemas.openxmlformats.org/officeDocument/2006/relationships/slideLayout" Target="../slideLayouts/slideLayout16.xml"/><Relationship Id="rId6" Type="http://schemas.openxmlformats.org/officeDocument/2006/relationships/image" Target="../media/image9.png"/><Relationship Id="rId5" Type="http://schemas.openxmlformats.org/officeDocument/2006/relationships/tags" Target="../tags/tag4.xml"/><Relationship Id="rId4" Type="http://schemas.openxmlformats.org/officeDocument/2006/relationships/image" Target="../media/image8.emf"/><Relationship Id="rId3" Type="http://schemas.openxmlformats.org/officeDocument/2006/relationships/oleObject" Target="../embeddings/oleObject2.bin"/><Relationship Id="rId2" Type="http://schemas.openxmlformats.org/officeDocument/2006/relationships/tags" Target="../tags/tag3.xml"/><Relationship Id="rId1" Type="http://schemas.openxmlformats.org/officeDocument/2006/relationships/image" Target="../media/image7.jpe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59.png"/><Relationship Id="rId1" Type="http://schemas.openxmlformats.org/officeDocument/2006/relationships/image" Target="../media/image58.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xml"/><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hyperlink" Target="mailto:823003237@qq.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_1"/>
          <p:cNvSpPr/>
          <p:nvPr/>
        </p:nvSpPr>
        <p:spPr>
          <a:xfrm>
            <a:off x="20106" y="0"/>
            <a:ext cx="12171894" cy="6858001"/>
          </a:xfrm>
          <a:prstGeom prst="rect">
            <a:avLst/>
          </a:prstGeom>
          <a:blipFill>
            <a:blip r:embed="rId1"/>
            <a:srcRect/>
            <a:stretch>
              <a:fillRect t="-31893" b="-14653"/>
            </a:stretch>
          </a:blipFill>
          <a:ln w="3810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graphicFrame>
        <p:nvGraphicFramePr>
          <p:cNvPr id="3" name="对象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5" name="think-cell Slide" r:id="rId3" imgW="9525" imgH="9525" progId="TCLayout.ActiveDocument.1">
                  <p:embed/>
                </p:oleObj>
              </mc:Choice>
              <mc:Fallback>
                <p:oleObj name="think-cell Slide" r:id="rId3" imgW="9525" imgH="9525" progId="TCLayout.ActiveDocument.1">
                  <p:embed/>
                  <p:pic>
                    <p:nvPicPr>
                      <p:cNvPr id="0" name="图片 1024"/>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矩形 1" hidden="1"/>
          <p:cNvSpPr/>
          <p:nvPr>
            <p:custDataLst>
              <p:tags r:id="rId5"/>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90000"/>
              </a:lnSpc>
              <a:spcBef>
                <a:spcPct val="0"/>
              </a:spcBef>
              <a:spcAft>
                <a:spcPct val="0"/>
              </a:spcAft>
              <a:buClrTx/>
              <a:buSzTx/>
              <a:buFontTx/>
              <a:buNone/>
              <a:defRPr/>
            </a:pPr>
            <a:endParaRPr kumimoji="0" lang="en-US" altLang="zh-CN" sz="40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 name="标题 3"/>
          <p:cNvSpPr>
            <a:spLocks noGrp="1"/>
          </p:cNvSpPr>
          <p:nvPr>
            <p:ph type="ctrTitle" idx="4294967295"/>
          </p:nvPr>
        </p:nvSpPr>
        <p:spPr>
          <a:xfrm>
            <a:off x="1067483" y="3886200"/>
            <a:ext cx="10070332" cy="2798064"/>
          </a:xfrm>
        </p:spPr>
        <p:txBody>
          <a:bodyPr>
            <a:normAutofit/>
          </a:bodyPr>
          <a:lstStyle/>
          <a:p>
            <a:pPr algn="ctr"/>
            <a:r>
              <a:rPr lang="zh-CN" altLang="en-US" sz="2800" b="1" dirty="0">
                <a:solidFill>
                  <a:schemeClr val="bg1"/>
                </a:solidFill>
                <a:latin typeface="Arial Black" panose="020B0A04020102020204" pitchFamily="34" charset="0"/>
                <a:ea typeface="微软雅黑" panose="020B0503020204020204" pitchFamily="34" charset="-122"/>
              </a:rPr>
              <a:t>华东师范大学  地理科学学院</a:t>
            </a:r>
            <a:br>
              <a:rPr lang="en-US" altLang="zh-CN" sz="2800" b="1" dirty="0">
                <a:solidFill>
                  <a:schemeClr val="bg1"/>
                </a:solidFill>
                <a:latin typeface="Arial Black" panose="020B0A04020102020204" pitchFamily="34" charset="0"/>
                <a:ea typeface="微软雅黑" panose="020B0503020204020204" pitchFamily="34" charset="-122"/>
              </a:rPr>
            </a:br>
            <a:br>
              <a:rPr lang="en-US" altLang="zh-CN" sz="2800" b="1" dirty="0">
                <a:solidFill>
                  <a:schemeClr val="bg1"/>
                </a:solidFill>
                <a:latin typeface="Arial Black" panose="020B0A04020102020204" pitchFamily="34" charset="0"/>
                <a:ea typeface="微软雅黑" panose="020B0503020204020204" pitchFamily="34" charset="-122"/>
              </a:rPr>
            </a:br>
            <a:r>
              <a:rPr lang="zh-CN" altLang="en-US" sz="2800" b="1" dirty="0">
                <a:solidFill>
                  <a:schemeClr val="bg1"/>
                </a:solidFill>
                <a:latin typeface="Arial Black" panose="020B0A04020102020204" pitchFamily="34" charset="0"/>
                <a:ea typeface="微软雅黑" panose="020B0503020204020204" pitchFamily="34" charset="-122"/>
              </a:rPr>
              <a:t>黎夏  教授      姚远志 研究院</a:t>
            </a:r>
            <a:br>
              <a:rPr lang="en-US" altLang="zh-CN" sz="2800" dirty="0">
                <a:solidFill>
                  <a:schemeClr val="bg1"/>
                </a:solidFill>
                <a:latin typeface="Arial Black" panose="020B0A04020102020204" pitchFamily="34" charset="0"/>
                <a:ea typeface="微软雅黑" panose="020B0503020204020204" pitchFamily="34" charset="-122"/>
              </a:rPr>
            </a:br>
            <a:br>
              <a:rPr lang="en-US" altLang="zh-CN" sz="2800" dirty="0">
                <a:solidFill>
                  <a:schemeClr val="bg1"/>
                </a:solidFill>
                <a:latin typeface="Arial Black" panose="020B0A04020102020204" pitchFamily="34" charset="0"/>
                <a:ea typeface="微软雅黑" panose="020B0503020204020204" pitchFamily="34" charset="-122"/>
              </a:rPr>
            </a:br>
            <a:endParaRPr lang="zh-CN" altLang="en-US" sz="2800" dirty="0">
              <a:solidFill>
                <a:schemeClr val="bg1"/>
              </a:solidFill>
              <a:latin typeface="Arial Black" panose="020B0A04020102020204" pitchFamily="34" charset="0"/>
              <a:ea typeface="微软雅黑" panose="020B0503020204020204" pitchFamily="34" charset="-122"/>
            </a:endParaRPr>
          </a:p>
        </p:txBody>
      </p:sp>
      <p:sp>
        <p:nvSpPr>
          <p:cNvPr id="13" name="标题 3"/>
          <p:cNvSpPr txBox="1"/>
          <p:nvPr/>
        </p:nvSpPr>
        <p:spPr>
          <a:xfrm>
            <a:off x="1067483" y="2006851"/>
            <a:ext cx="10070332" cy="140679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000" kern="1200">
                <a:solidFill>
                  <a:schemeClr val="bg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en-US" altLang="zh-CN" sz="8800" b="1" i="0" u="none" strike="noStrike" kern="1200" cap="none" spc="0" normalizeH="0" baseline="0" noProof="0" dirty="0">
                <a:ln>
                  <a:noFill/>
                </a:ln>
                <a:solidFill>
                  <a:srgbClr val="FFFFFF"/>
                </a:solidFill>
                <a:effectLst/>
                <a:uLnTx/>
                <a:uFillTx/>
                <a:latin typeface="Arial Black" panose="020B0A04020102020204" pitchFamily="34" charset="0"/>
                <a:ea typeface="微软雅黑" panose="020B0503020204020204" pitchFamily="34" charset="-122"/>
                <a:cs typeface="+mj-cs"/>
              </a:rPr>
              <a:t>GIS</a:t>
            </a:r>
            <a:r>
              <a:rPr kumimoji="0" lang="zh-CN" altLang="en-US" sz="8800" b="1" i="0" u="none" strike="noStrike" kern="1200" cap="none" spc="0" normalizeH="0" baseline="0" noProof="0" dirty="0">
                <a:ln>
                  <a:noFill/>
                </a:ln>
                <a:solidFill>
                  <a:srgbClr val="FFFFFF"/>
                </a:solidFill>
                <a:effectLst/>
                <a:uLnTx/>
                <a:uFillTx/>
                <a:latin typeface="Arial Black" panose="020B0A04020102020204" pitchFamily="34" charset="0"/>
                <a:ea typeface="微软雅黑" panose="020B0503020204020204" pitchFamily="34" charset="-122"/>
                <a:cs typeface="+mj-cs"/>
              </a:rPr>
              <a:t>空间分析</a:t>
            </a:r>
            <a:endParaRPr kumimoji="0" lang="zh-CN" altLang="en-US" sz="8800" b="1" i="0" u="none" strike="noStrike" kern="1200" cap="none" spc="0" normalizeH="0" baseline="0" noProof="0" dirty="0">
              <a:ln>
                <a:noFill/>
              </a:ln>
              <a:solidFill>
                <a:srgbClr val="FFFFFF"/>
              </a:solidFill>
              <a:effectLst/>
              <a:uLnTx/>
              <a:uFillTx/>
              <a:latin typeface="Arial Black" panose="020B0A04020102020204" pitchFamily="34" charset="0"/>
              <a:ea typeface="微软雅黑" panose="020B0503020204020204" pitchFamily="34" charset="-122"/>
              <a:cs typeface="+mj-cs"/>
            </a:endParaRPr>
          </a:p>
        </p:txBody>
      </p:sp>
      <p:pic>
        <p:nvPicPr>
          <p:cNvPr id="5" name="图片 4"/>
          <p:cNvPicPr>
            <a:picLocks noChangeAspect="1"/>
          </p:cNvPicPr>
          <p:nvPr/>
        </p:nvPicPr>
        <p:blipFill rotWithShape="1">
          <a:blip r:embed="rId6"/>
          <a:srcRect l="12185" t="30095" r="5991" b="32367"/>
          <a:stretch>
            <a:fillRect/>
          </a:stretch>
        </p:blipFill>
        <p:spPr>
          <a:xfrm>
            <a:off x="8805671" y="110069"/>
            <a:ext cx="3270505" cy="59557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sz="3200" b="1" dirty="0"/>
              <a:t>2.</a:t>
            </a:r>
            <a:r>
              <a:rPr lang="zh-CN" altLang="en-US" sz="3200" b="1" dirty="0"/>
              <a:t> 综合指数构建</a:t>
            </a:r>
            <a:endParaRPr lang="en-US" sz="3200" b="1" dirty="0"/>
          </a:p>
        </p:txBody>
      </p:sp>
      <p:sp>
        <p:nvSpPr>
          <p:cNvPr id="3" name="灯片编号占位符 2"/>
          <p:cNvSpPr>
            <a:spLocks noGrp="1"/>
          </p:cNvSpPr>
          <p:nvPr>
            <p:ph type="sldNum" sz="quarter" idx="12"/>
          </p:nvPr>
        </p:nvSpPr>
        <p:spPr>
          <a:xfrm>
            <a:off x="9448800" y="6575504"/>
            <a:ext cx="2743200" cy="365125"/>
          </a:xfrm>
        </p:spPr>
        <p:txBody>
          <a:bodyPr/>
          <a:lstStyle/>
          <a:p>
            <a:fld id="{6E164D1E-2680-433A-AFD1-E5C3C54F9A62}" type="slidenum">
              <a:rPr lang="en-US" smtClean="0"/>
            </a:fld>
            <a:endParaRPr lang="en-US"/>
          </a:p>
        </p:txBody>
      </p:sp>
      <p:sp>
        <p:nvSpPr>
          <p:cNvPr id="8" name="矩形 7"/>
          <p:cNvSpPr/>
          <p:nvPr/>
        </p:nvSpPr>
        <p:spPr>
          <a:xfrm>
            <a:off x="492000" y="874283"/>
            <a:ext cx="11123651" cy="400110"/>
          </a:xfrm>
          <a:prstGeom prst="rect">
            <a:avLst/>
          </a:prstGeom>
        </p:spPr>
        <p:txBody>
          <a:bodyPr wrap="square">
            <a:spAutoFit/>
          </a:bodyPr>
          <a:lstStyle/>
          <a:p>
            <a:r>
              <a:rPr lang="zh-CN" altLang="en-US" sz="2000" b="1" dirty="0"/>
              <a:t>② 主成分分析</a:t>
            </a:r>
            <a:endParaRPr lang="en-US" altLang="zh-CN" sz="2000" b="1" dirty="0"/>
          </a:p>
        </p:txBody>
      </p:sp>
      <p:pic>
        <p:nvPicPr>
          <p:cNvPr id="14" name="图片 13"/>
          <p:cNvPicPr>
            <a:picLocks noChangeAspect="1"/>
          </p:cNvPicPr>
          <p:nvPr/>
        </p:nvPicPr>
        <p:blipFill>
          <a:blip r:embed="rId1"/>
          <a:stretch>
            <a:fillRect/>
          </a:stretch>
        </p:blipFill>
        <p:spPr>
          <a:xfrm>
            <a:off x="5639711" y="1180182"/>
            <a:ext cx="5850027" cy="4914332"/>
          </a:xfrm>
          <a:prstGeom prst="rect">
            <a:avLst/>
          </a:prstGeom>
        </p:spPr>
      </p:pic>
      <p:sp>
        <p:nvSpPr>
          <p:cNvPr id="5" name="文本框 4"/>
          <p:cNvSpPr txBox="1"/>
          <p:nvPr/>
        </p:nvSpPr>
        <p:spPr>
          <a:xfrm flipH="1">
            <a:off x="702262" y="2402517"/>
            <a:ext cx="4602007" cy="1430456"/>
          </a:xfrm>
          <a:prstGeom prst="rect">
            <a:avLst/>
          </a:prstGeom>
          <a:noFill/>
        </p:spPr>
        <p:txBody>
          <a:bodyPr wrap="square" rtlCol="0">
            <a:spAutoFit/>
          </a:bodyPr>
          <a:lstStyle/>
          <a:p>
            <a:pPr>
              <a:lnSpc>
                <a:spcPct val="150000"/>
              </a:lnSpc>
            </a:pPr>
            <a:r>
              <a:rPr lang="zh-CN" altLang="en-US" sz="2000" dirty="0"/>
              <a:t>重点关注</a:t>
            </a:r>
            <a:r>
              <a:rPr lang="en-US" altLang="zh-CN" sz="2000" b="1" dirty="0"/>
              <a:t>KMO</a:t>
            </a:r>
            <a:r>
              <a:rPr lang="zh-CN" altLang="en-US" sz="2000" b="1" dirty="0"/>
              <a:t>和巴特利特检验、总方差解释、旋转后的成分矩阵、成分得分系数矩阵</a:t>
            </a:r>
            <a:r>
              <a:rPr lang="zh-CN" altLang="en-US" sz="2000" dirty="0"/>
              <a:t>，理解每一个结果包含的意义。</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50"/>
                                        <p:tgtEl>
                                          <p:spTgt spid="14"/>
                                        </p:tgtEl>
                                      </p:cBhvr>
                                    </p:animEffect>
                                    <p:anim calcmode="lin" valueType="num">
                                      <p:cBhvr>
                                        <p:cTn id="8" dur="250" fill="hold"/>
                                        <p:tgtEl>
                                          <p:spTgt spid="14"/>
                                        </p:tgtEl>
                                        <p:attrNameLst>
                                          <p:attrName>ppt_x</p:attrName>
                                        </p:attrNameLst>
                                      </p:cBhvr>
                                      <p:tavLst>
                                        <p:tav tm="0">
                                          <p:val>
                                            <p:strVal val="#ppt_x"/>
                                          </p:val>
                                        </p:tav>
                                        <p:tav tm="100000">
                                          <p:val>
                                            <p:strVal val="#ppt_x"/>
                                          </p:val>
                                        </p:tav>
                                      </p:tavLst>
                                    </p:anim>
                                    <p:anim calcmode="lin" valueType="num">
                                      <p:cBhvr>
                                        <p:cTn id="9" dur="25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sz="3200" b="1" dirty="0"/>
              <a:t>2.</a:t>
            </a:r>
            <a:r>
              <a:rPr lang="zh-CN" altLang="en-US" sz="3200" b="1" dirty="0"/>
              <a:t> 综合指数构建</a:t>
            </a:r>
            <a:endParaRPr lang="en-US" sz="3200" b="1" dirty="0"/>
          </a:p>
        </p:txBody>
      </p:sp>
      <p:sp>
        <p:nvSpPr>
          <p:cNvPr id="3" name="灯片编号占位符 2"/>
          <p:cNvSpPr>
            <a:spLocks noGrp="1"/>
          </p:cNvSpPr>
          <p:nvPr>
            <p:ph type="sldNum" sz="quarter" idx="12"/>
          </p:nvPr>
        </p:nvSpPr>
        <p:spPr>
          <a:xfrm>
            <a:off x="9448800" y="6575504"/>
            <a:ext cx="2743200" cy="365125"/>
          </a:xfrm>
        </p:spPr>
        <p:txBody>
          <a:bodyPr/>
          <a:lstStyle/>
          <a:p>
            <a:fld id="{6E164D1E-2680-433A-AFD1-E5C3C54F9A62}" type="slidenum">
              <a:rPr lang="en-US" smtClean="0"/>
            </a:fld>
            <a:endParaRPr lang="en-US"/>
          </a:p>
        </p:txBody>
      </p:sp>
      <p:sp>
        <p:nvSpPr>
          <p:cNvPr id="8" name="矩形 7"/>
          <p:cNvSpPr/>
          <p:nvPr/>
        </p:nvSpPr>
        <p:spPr>
          <a:xfrm>
            <a:off x="492000" y="874283"/>
            <a:ext cx="11123651" cy="400110"/>
          </a:xfrm>
          <a:prstGeom prst="rect">
            <a:avLst/>
          </a:prstGeom>
        </p:spPr>
        <p:txBody>
          <a:bodyPr wrap="square">
            <a:spAutoFit/>
          </a:bodyPr>
          <a:lstStyle/>
          <a:p>
            <a:r>
              <a:rPr lang="zh-CN" altLang="en-US" sz="2000" b="1" dirty="0"/>
              <a:t>③ 旋转后的成分矩阵</a:t>
            </a:r>
            <a:endParaRPr lang="en-US" altLang="zh-CN" sz="2000" b="1" dirty="0"/>
          </a:p>
        </p:txBody>
      </p:sp>
      <p:sp>
        <p:nvSpPr>
          <p:cNvPr id="4" name="矩形 3"/>
          <p:cNvSpPr/>
          <p:nvPr/>
        </p:nvSpPr>
        <p:spPr>
          <a:xfrm>
            <a:off x="665018" y="1493212"/>
            <a:ext cx="10728960" cy="646331"/>
          </a:xfrm>
          <a:prstGeom prst="rect">
            <a:avLst/>
          </a:prstGeom>
        </p:spPr>
        <p:txBody>
          <a:bodyPr wrap="square">
            <a:spAutoFit/>
          </a:bodyPr>
          <a:lstStyle/>
          <a:p>
            <a:r>
              <a:rPr lang="zh-CN" altLang="en-US" b="1" dirty="0"/>
              <a:t>旋转成分矩阵</a:t>
            </a:r>
            <a:r>
              <a:rPr lang="zh-CN" altLang="en-US" dirty="0"/>
              <a:t>能够更好地归纳出因子，一般而言，提取旋转成分矩阵中载荷大于</a:t>
            </a:r>
            <a:r>
              <a:rPr lang="en-US" altLang="zh-CN" dirty="0"/>
              <a:t>0.7</a:t>
            </a:r>
            <a:r>
              <a:rPr lang="zh-CN" altLang="en-US" dirty="0"/>
              <a:t>的指标作为对应主成分指标的构成指标，并根据指标构成对指标反映的维度进行概括。</a:t>
            </a:r>
            <a:endParaRPr lang="zh-CN" altLang="en-US" dirty="0"/>
          </a:p>
        </p:txBody>
      </p:sp>
      <p:sp>
        <p:nvSpPr>
          <p:cNvPr id="6" name="矩形 5"/>
          <p:cNvSpPr/>
          <p:nvPr/>
        </p:nvSpPr>
        <p:spPr>
          <a:xfrm>
            <a:off x="492000" y="2358362"/>
            <a:ext cx="6075702" cy="338554"/>
          </a:xfrm>
          <a:prstGeom prst="rect">
            <a:avLst/>
          </a:prstGeom>
        </p:spPr>
        <p:txBody>
          <a:bodyPr wrap="none">
            <a:spAutoFit/>
          </a:bodyPr>
          <a:lstStyle/>
          <a:p>
            <a:pPr marL="285750" indent="-285750">
              <a:buFont typeface="Wingdings" panose="05000000000000000000" pitchFamily="2" charset="2"/>
              <a:buChar char="Ø"/>
            </a:pPr>
            <a:r>
              <a:rPr lang="zh-CN" altLang="en-US" sz="1600" dirty="0"/>
              <a:t>将旋转后的成分矩阵复制到新的</a:t>
            </a:r>
            <a:r>
              <a:rPr lang="en-US" altLang="zh-CN" sz="1600" dirty="0"/>
              <a:t>sheet</a:t>
            </a:r>
            <a:r>
              <a:rPr lang="zh-CN" altLang="en-US" sz="1600" dirty="0"/>
              <a:t>，标记各因子的构成指标</a:t>
            </a:r>
            <a:endParaRPr lang="zh-CN" altLang="en-US" sz="1600" dirty="0"/>
          </a:p>
        </p:txBody>
      </p:sp>
      <p:pic>
        <p:nvPicPr>
          <p:cNvPr id="7" name="图片 6"/>
          <p:cNvPicPr>
            <a:picLocks noChangeAspect="1"/>
          </p:cNvPicPr>
          <p:nvPr/>
        </p:nvPicPr>
        <p:blipFill>
          <a:blip r:embed="rId1"/>
          <a:stretch>
            <a:fillRect/>
          </a:stretch>
        </p:blipFill>
        <p:spPr>
          <a:xfrm>
            <a:off x="3042290" y="2915735"/>
            <a:ext cx="5259353" cy="345338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sz="3200" b="1" dirty="0"/>
              <a:t>2.</a:t>
            </a:r>
            <a:r>
              <a:rPr lang="zh-CN" altLang="en-US" sz="3200" b="1" dirty="0"/>
              <a:t> 综合指数构建</a:t>
            </a:r>
            <a:endParaRPr lang="en-US" sz="3200" b="1" dirty="0"/>
          </a:p>
        </p:txBody>
      </p:sp>
      <p:sp>
        <p:nvSpPr>
          <p:cNvPr id="3" name="灯片编号占位符 2"/>
          <p:cNvSpPr>
            <a:spLocks noGrp="1"/>
          </p:cNvSpPr>
          <p:nvPr>
            <p:ph type="sldNum" sz="quarter" idx="12"/>
          </p:nvPr>
        </p:nvSpPr>
        <p:spPr>
          <a:xfrm>
            <a:off x="9448800" y="6575504"/>
            <a:ext cx="2743200" cy="365125"/>
          </a:xfrm>
        </p:spPr>
        <p:txBody>
          <a:bodyPr/>
          <a:lstStyle/>
          <a:p>
            <a:fld id="{6E164D1E-2680-433A-AFD1-E5C3C54F9A62}" type="slidenum">
              <a:rPr lang="en-US" smtClean="0"/>
            </a:fld>
            <a:endParaRPr lang="en-US"/>
          </a:p>
        </p:txBody>
      </p:sp>
      <p:sp>
        <p:nvSpPr>
          <p:cNvPr id="8" name="矩形 7"/>
          <p:cNvSpPr/>
          <p:nvPr/>
        </p:nvSpPr>
        <p:spPr>
          <a:xfrm>
            <a:off x="492000" y="874283"/>
            <a:ext cx="11123651" cy="400110"/>
          </a:xfrm>
          <a:prstGeom prst="rect">
            <a:avLst/>
          </a:prstGeom>
        </p:spPr>
        <p:txBody>
          <a:bodyPr wrap="square">
            <a:spAutoFit/>
          </a:bodyPr>
          <a:lstStyle/>
          <a:p>
            <a:r>
              <a:rPr lang="zh-CN" altLang="en-US" sz="2000" b="1" dirty="0"/>
              <a:t>④ 计算各主成分因子得分</a:t>
            </a:r>
            <a:endParaRPr lang="en-US" altLang="zh-CN" sz="2000" b="1" dirty="0"/>
          </a:p>
        </p:txBody>
      </p:sp>
      <p:sp>
        <p:nvSpPr>
          <p:cNvPr id="4" name="矩形 3"/>
          <p:cNvSpPr/>
          <p:nvPr/>
        </p:nvSpPr>
        <p:spPr>
          <a:xfrm>
            <a:off x="645011" y="1322571"/>
            <a:ext cx="10728960" cy="1200329"/>
          </a:xfrm>
          <a:prstGeom prst="rect">
            <a:avLst/>
          </a:prstGeom>
        </p:spPr>
        <p:txBody>
          <a:bodyPr wrap="square">
            <a:spAutoFit/>
          </a:bodyPr>
          <a:lstStyle/>
          <a:p>
            <a:pPr marL="285750" indent="-285750">
              <a:buFont typeface="Wingdings" panose="05000000000000000000" pitchFamily="2" charset="2"/>
              <a:buChar char="Ø"/>
            </a:pPr>
            <a:r>
              <a:rPr lang="zh-CN" altLang="en-US" dirty="0"/>
              <a:t>根据上面旋转后的成分矩阵可知有</a:t>
            </a:r>
            <a:r>
              <a:rPr lang="en-US" altLang="zh-CN" dirty="0"/>
              <a:t>4</a:t>
            </a:r>
            <a:r>
              <a:rPr lang="zh-CN" altLang="en-US" dirty="0"/>
              <a:t>个主成分，以成分</a:t>
            </a:r>
            <a:r>
              <a:rPr lang="en-US" altLang="zh-CN" dirty="0"/>
              <a:t>1</a:t>
            </a:r>
            <a:r>
              <a:rPr lang="zh-CN" altLang="en-US" dirty="0"/>
              <a:t>为例计算，成分</a:t>
            </a:r>
            <a:r>
              <a:rPr lang="en-US" altLang="zh-CN" dirty="0"/>
              <a:t>1</a:t>
            </a:r>
            <a:r>
              <a:rPr lang="zh-CN" altLang="en-US" dirty="0"/>
              <a:t>存在</a:t>
            </a:r>
            <a:r>
              <a:rPr lang="en-US" altLang="zh-CN" dirty="0"/>
              <a:t>3</a:t>
            </a:r>
            <a:r>
              <a:rPr lang="zh-CN" altLang="en-US" dirty="0"/>
              <a:t>个指标，那么将这三个指标分别与其在成分得分系数矩阵中对应的系数相乘，并将之全部相加，即可得到</a:t>
            </a:r>
            <a:r>
              <a:rPr lang="en-US" altLang="zh-CN" dirty="0"/>
              <a:t>C1</a:t>
            </a:r>
            <a:r>
              <a:rPr lang="zh-CN" altLang="en-US" dirty="0"/>
              <a:t>的值，</a:t>
            </a:r>
            <a:r>
              <a:rPr lang="en-US" altLang="zh-CN" dirty="0"/>
              <a:t>C2</a:t>
            </a:r>
            <a:r>
              <a:rPr lang="zh-CN" altLang="en-US" dirty="0"/>
              <a:t>，</a:t>
            </a:r>
            <a:r>
              <a:rPr lang="en-US" altLang="zh-CN" dirty="0"/>
              <a:t>C3</a:t>
            </a:r>
            <a:r>
              <a:rPr lang="zh-CN" altLang="en-US" dirty="0"/>
              <a:t>，</a:t>
            </a:r>
            <a:r>
              <a:rPr lang="en-US" altLang="zh-CN" dirty="0"/>
              <a:t>C4</a:t>
            </a:r>
            <a:r>
              <a:rPr lang="zh-CN" altLang="en-US" dirty="0"/>
              <a:t>的计算是同理的。</a:t>
            </a:r>
            <a:r>
              <a:rPr lang="en-US" altLang="zh-CN" dirty="0"/>
              <a:t>CI</a:t>
            </a:r>
            <a:r>
              <a:rPr lang="zh-CN" altLang="en-US" dirty="0"/>
              <a:t>指综合指数，</a:t>
            </a:r>
            <a:r>
              <a:rPr lang="en-US" altLang="zh-CN" dirty="0"/>
              <a:t>CI</a:t>
            </a:r>
            <a:r>
              <a:rPr lang="zh-CN" altLang="en-US" dirty="0"/>
              <a:t>是通过将</a:t>
            </a:r>
            <a:r>
              <a:rPr lang="en-US" altLang="zh-CN" dirty="0"/>
              <a:t>Ci</a:t>
            </a:r>
            <a:r>
              <a:rPr lang="zh-CN" altLang="en-US" dirty="0"/>
              <a:t>与对应的特征值相乘，并求和。</a:t>
            </a:r>
            <a:r>
              <a:rPr lang="en-US" altLang="zh-CN" dirty="0" err="1"/>
              <a:t>i</a:t>
            </a:r>
            <a:r>
              <a:rPr lang="en-US" altLang="zh-CN" dirty="0"/>
              <a:t>=1</a:t>
            </a:r>
            <a:r>
              <a:rPr lang="zh-CN" altLang="en-US" dirty="0"/>
              <a:t>，</a:t>
            </a:r>
            <a:r>
              <a:rPr lang="en-US" altLang="zh-CN" dirty="0"/>
              <a:t>2</a:t>
            </a:r>
            <a:r>
              <a:rPr lang="zh-CN" altLang="en-US" dirty="0"/>
              <a:t>，</a:t>
            </a:r>
            <a:r>
              <a:rPr lang="en-US" altLang="zh-CN" dirty="0"/>
              <a:t>3</a:t>
            </a:r>
            <a:r>
              <a:rPr lang="zh-CN" altLang="en-US" dirty="0"/>
              <a:t>，</a:t>
            </a:r>
            <a:r>
              <a:rPr lang="en-US" altLang="zh-CN" dirty="0"/>
              <a:t>4</a:t>
            </a:r>
            <a:r>
              <a:rPr lang="zh-CN" altLang="en-US" dirty="0"/>
              <a:t>。计算完成后，将结果保存到前面计算的“标准化结果”中 。</a:t>
            </a:r>
            <a:endParaRPr lang="zh-CN" altLang="en-US" dirty="0"/>
          </a:p>
        </p:txBody>
      </p:sp>
      <p:pic>
        <p:nvPicPr>
          <p:cNvPr id="5" name="图片 4"/>
          <p:cNvPicPr>
            <a:picLocks noChangeAspect="1"/>
          </p:cNvPicPr>
          <p:nvPr/>
        </p:nvPicPr>
        <p:blipFill>
          <a:blip r:embed="rId1"/>
          <a:stretch>
            <a:fillRect/>
          </a:stretch>
        </p:blipFill>
        <p:spPr>
          <a:xfrm>
            <a:off x="700157" y="2841548"/>
            <a:ext cx="5836919" cy="3419260"/>
          </a:xfrm>
          <a:prstGeom prst="rect">
            <a:avLst/>
          </a:prstGeom>
        </p:spPr>
      </p:pic>
      <p:pic>
        <p:nvPicPr>
          <p:cNvPr id="9" name="图片 8"/>
          <p:cNvPicPr>
            <a:picLocks noChangeAspect="1"/>
          </p:cNvPicPr>
          <p:nvPr/>
        </p:nvPicPr>
        <p:blipFill>
          <a:blip r:embed="rId2"/>
          <a:stretch>
            <a:fillRect/>
          </a:stretch>
        </p:blipFill>
        <p:spPr>
          <a:xfrm>
            <a:off x="7079756" y="2841548"/>
            <a:ext cx="4738087" cy="2378825"/>
          </a:xfrm>
          <a:prstGeom prst="rect">
            <a:avLst/>
          </a:prstGeom>
        </p:spPr>
      </p:pic>
      <p:sp>
        <p:nvSpPr>
          <p:cNvPr id="10" name="矩形 9"/>
          <p:cNvSpPr/>
          <p:nvPr/>
        </p:nvSpPr>
        <p:spPr>
          <a:xfrm>
            <a:off x="8451570" y="5303487"/>
            <a:ext cx="1994457" cy="369332"/>
          </a:xfrm>
          <a:prstGeom prst="rect">
            <a:avLst/>
          </a:prstGeom>
        </p:spPr>
        <p:txBody>
          <a:bodyPr wrap="none">
            <a:spAutoFit/>
          </a:bodyPr>
          <a:lstStyle/>
          <a:p>
            <a:r>
              <a:rPr lang="en-US" altLang="zh-CN" b="1" dirty="0"/>
              <a:t>Ci</a:t>
            </a:r>
            <a:r>
              <a:rPr lang="zh-CN" altLang="en-US" b="1" dirty="0"/>
              <a:t>与对应的特征值</a:t>
            </a:r>
            <a:endParaRPr lang="zh-CN" altLang="en-US" b="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sz="3200" b="1" dirty="0"/>
              <a:t>3.</a:t>
            </a:r>
            <a:r>
              <a:rPr lang="zh-CN" altLang="en-US" sz="3200" b="1" dirty="0"/>
              <a:t> 空间格局显示</a:t>
            </a:r>
            <a:endParaRPr lang="en-US" sz="3200" b="1" dirty="0"/>
          </a:p>
        </p:txBody>
      </p:sp>
      <p:sp>
        <p:nvSpPr>
          <p:cNvPr id="3" name="灯片编号占位符 2"/>
          <p:cNvSpPr>
            <a:spLocks noGrp="1"/>
          </p:cNvSpPr>
          <p:nvPr>
            <p:ph type="sldNum" sz="quarter" idx="12"/>
          </p:nvPr>
        </p:nvSpPr>
        <p:spPr>
          <a:xfrm>
            <a:off x="9448800" y="6575504"/>
            <a:ext cx="2743200" cy="365125"/>
          </a:xfrm>
        </p:spPr>
        <p:txBody>
          <a:bodyPr/>
          <a:lstStyle/>
          <a:p>
            <a:fld id="{6E164D1E-2680-433A-AFD1-E5C3C54F9A62}" type="slidenum">
              <a:rPr lang="en-US" smtClean="0"/>
            </a:fld>
            <a:endParaRPr lang="en-US"/>
          </a:p>
        </p:txBody>
      </p:sp>
      <p:pic>
        <p:nvPicPr>
          <p:cNvPr id="6" name="图片 5"/>
          <p:cNvPicPr>
            <a:picLocks noChangeAspect="1"/>
          </p:cNvPicPr>
          <p:nvPr/>
        </p:nvPicPr>
        <p:blipFill>
          <a:blip r:embed="rId1"/>
          <a:stretch>
            <a:fillRect/>
          </a:stretch>
        </p:blipFill>
        <p:spPr>
          <a:xfrm>
            <a:off x="953193" y="2610111"/>
            <a:ext cx="3894195" cy="3837709"/>
          </a:xfrm>
          <a:prstGeom prst="rect">
            <a:avLst/>
          </a:prstGeom>
        </p:spPr>
      </p:pic>
      <p:sp>
        <p:nvSpPr>
          <p:cNvPr id="7" name="文本框 6"/>
          <p:cNvSpPr txBox="1"/>
          <p:nvPr/>
        </p:nvSpPr>
        <p:spPr>
          <a:xfrm>
            <a:off x="437803" y="1025237"/>
            <a:ext cx="11344102" cy="1477328"/>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基于</a:t>
            </a:r>
            <a:r>
              <a:rPr lang="en-US" altLang="zh-CN" dirty="0"/>
              <a:t>ArcMap</a:t>
            </a:r>
            <a:r>
              <a:rPr lang="zh-CN" altLang="en-US" dirty="0"/>
              <a:t>打开</a:t>
            </a:r>
            <a:r>
              <a:rPr lang="en-US" altLang="zh-CN" dirty="0" err="1"/>
              <a:t>Central.shp</a:t>
            </a:r>
            <a:r>
              <a:rPr lang="zh-CN" altLang="en-US" dirty="0"/>
              <a:t>文件，并进行标注显示。通过属性表连接对各维度的主成分指标和社会弱势性综合指标（</a:t>
            </a:r>
            <a:r>
              <a:rPr lang="en-US" altLang="zh-CN" dirty="0"/>
              <a:t>CI</a:t>
            </a:r>
            <a:r>
              <a:rPr lang="zh-CN" altLang="en-US" dirty="0"/>
              <a:t>）进行空间可视化，符号系统选择数量的</a:t>
            </a:r>
            <a:r>
              <a:rPr lang="zh-CN" altLang="en-US" b="1" dirty="0"/>
              <a:t>“分级符号”</a:t>
            </a:r>
            <a:r>
              <a:rPr lang="zh-CN" altLang="en-US" dirty="0"/>
              <a:t>，分级标准可以选择“</a:t>
            </a:r>
            <a:r>
              <a:rPr lang="zh-CN" altLang="en-US" b="1" dirty="0"/>
              <a:t>分位数分级法”</a:t>
            </a:r>
            <a:r>
              <a:rPr lang="zh-CN" altLang="en-US" dirty="0"/>
              <a:t>，分为</a:t>
            </a:r>
            <a:r>
              <a:rPr lang="en-US" altLang="zh-CN" dirty="0"/>
              <a:t>4</a:t>
            </a:r>
            <a:r>
              <a:rPr lang="zh-CN" altLang="en-US" dirty="0"/>
              <a:t>级，同理制得</a:t>
            </a:r>
            <a:r>
              <a:rPr lang="en-US" altLang="zh-CN" dirty="0"/>
              <a:t>C2</a:t>
            </a:r>
            <a:r>
              <a:rPr lang="zh-CN" altLang="en-US" dirty="0"/>
              <a:t>，</a:t>
            </a:r>
            <a:r>
              <a:rPr lang="en-US" altLang="zh-CN" dirty="0"/>
              <a:t>C3</a:t>
            </a:r>
            <a:r>
              <a:rPr lang="zh-CN" altLang="en-US" dirty="0"/>
              <a:t>，</a:t>
            </a:r>
            <a:r>
              <a:rPr lang="en-US" altLang="zh-CN" dirty="0"/>
              <a:t>C4</a:t>
            </a:r>
            <a:r>
              <a:rPr lang="zh-CN" altLang="en-US" dirty="0"/>
              <a:t>，</a:t>
            </a:r>
            <a:r>
              <a:rPr lang="en-US" altLang="zh-CN" dirty="0"/>
              <a:t>CI</a:t>
            </a:r>
            <a:r>
              <a:rPr lang="zh-CN" altLang="en-US" dirty="0"/>
              <a:t>的图像，取名为“各维度弱势性及其综合空间格局图”。</a:t>
            </a:r>
            <a:endParaRPr lang="en-US" altLang="zh-CN" dirty="0"/>
          </a:p>
          <a:p>
            <a:pPr marL="285750" indent="-285750">
              <a:buFont typeface="Wingdings" panose="05000000000000000000" pitchFamily="2" charset="2"/>
              <a:buChar char="Ø"/>
            </a:pPr>
            <a:r>
              <a:rPr lang="zh-CN" altLang="en-US" dirty="0"/>
              <a:t>右键左侧</a:t>
            </a:r>
            <a:r>
              <a:rPr lang="en-US" altLang="zh-CN" dirty="0"/>
              <a:t>central</a:t>
            </a:r>
            <a:r>
              <a:rPr lang="zh-CN" altLang="en-US" dirty="0"/>
              <a:t>图层，打开</a:t>
            </a:r>
            <a:r>
              <a:rPr lang="en-US" altLang="zh-CN" dirty="0"/>
              <a:t>【</a:t>
            </a:r>
            <a:r>
              <a:rPr lang="zh-CN" altLang="en-US" dirty="0"/>
              <a:t>数据</a:t>
            </a:r>
            <a:r>
              <a:rPr lang="en-US" altLang="zh-CN" dirty="0"/>
              <a:t>】》【</a:t>
            </a:r>
            <a:r>
              <a:rPr lang="zh-CN" altLang="en-US" dirty="0"/>
              <a:t>导出数据</a:t>
            </a:r>
            <a:r>
              <a:rPr lang="en-US" altLang="zh-CN" dirty="0"/>
              <a:t>】</a:t>
            </a:r>
            <a:r>
              <a:rPr lang="zh-CN" altLang="en-US" dirty="0"/>
              <a:t>，准备保存数据为“空间模式分析</a:t>
            </a:r>
            <a:r>
              <a:rPr lang="en-US" altLang="zh-CN" dirty="0"/>
              <a:t>.</a:t>
            </a:r>
            <a:r>
              <a:rPr lang="en-US" altLang="zh-CN" dirty="0" err="1"/>
              <a:t>shp</a:t>
            </a:r>
            <a:r>
              <a:rPr lang="en-US" altLang="zh-CN" dirty="0"/>
              <a:t>”</a:t>
            </a:r>
            <a:r>
              <a:rPr lang="zh-CN" altLang="en-US" dirty="0"/>
              <a:t>，为下一步社会弱势性空间分布模式分析做准备</a:t>
            </a:r>
            <a:endParaRPr lang="zh-CN" altLang="en-US" dirty="0"/>
          </a:p>
        </p:txBody>
      </p:sp>
      <p:pic>
        <p:nvPicPr>
          <p:cNvPr id="11" name="图片 10"/>
          <p:cNvPicPr>
            <a:picLocks noChangeAspect="1"/>
          </p:cNvPicPr>
          <p:nvPr/>
        </p:nvPicPr>
        <p:blipFill>
          <a:blip r:embed="rId2"/>
          <a:stretch>
            <a:fillRect/>
          </a:stretch>
        </p:blipFill>
        <p:spPr>
          <a:xfrm>
            <a:off x="4987175" y="2865034"/>
            <a:ext cx="2359916" cy="3327862"/>
          </a:xfrm>
          <a:prstGeom prst="rect">
            <a:avLst/>
          </a:prstGeom>
        </p:spPr>
      </p:pic>
      <p:pic>
        <p:nvPicPr>
          <p:cNvPr id="12" name="图片 11"/>
          <p:cNvPicPr>
            <a:picLocks noChangeAspect="1"/>
          </p:cNvPicPr>
          <p:nvPr/>
        </p:nvPicPr>
        <p:blipFill>
          <a:blip r:embed="rId3"/>
          <a:stretch>
            <a:fillRect/>
          </a:stretch>
        </p:blipFill>
        <p:spPr>
          <a:xfrm>
            <a:off x="7979539" y="2610111"/>
            <a:ext cx="3543451" cy="357170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sz="3200" b="1" dirty="0"/>
              <a:t>4. </a:t>
            </a:r>
            <a:r>
              <a:rPr lang="zh-CN" altLang="en-US" sz="3200" b="1" dirty="0"/>
              <a:t>社会弱势性（</a:t>
            </a:r>
            <a:r>
              <a:rPr lang="en-US" altLang="zh-CN" sz="3200" b="1" dirty="0"/>
              <a:t>CI</a:t>
            </a:r>
            <a:r>
              <a:rPr lang="zh-CN" altLang="en-US" sz="3200" b="1" dirty="0"/>
              <a:t>）空间分布模式分析</a:t>
            </a:r>
            <a:endParaRPr lang="en-US" sz="3200" b="1" dirty="0"/>
          </a:p>
        </p:txBody>
      </p:sp>
      <p:sp>
        <p:nvSpPr>
          <p:cNvPr id="3" name="灯片编号占位符 2"/>
          <p:cNvSpPr>
            <a:spLocks noGrp="1"/>
          </p:cNvSpPr>
          <p:nvPr>
            <p:ph type="sldNum" sz="quarter" idx="12"/>
          </p:nvPr>
        </p:nvSpPr>
        <p:spPr>
          <a:xfrm>
            <a:off x="9448800" y="6575504"/>
            <a:ext cx="2743200" cy="365125"/>
          </a:xfrm>
        </p:spPr>
        <p:txBody>
          <a:bodyPr/>
          <a:lstStyle/>
          <a:p>
            <a:fld id="{6E164D1E-2680-433A-AFD1-E5C3C54F9A62}" type="slidenum">
              <a:rPr lang="en-US" smtClean="0"/>
            </a:fld>
            <a:endParaRPr lang="en-US"/>
          </a:p>
        </p:txBody>
      </p:sp>
      <p:sp>
        <p:nvSpPr>
          <p:cNvPr id="7" name="文本框 6"/>
          <p:cNvSpPr txBox="1"/>
          <p:nvPr/>
        </p:nvSpPr>
        <p:spPr>
          <a:xfrm>
            <a:off x="437803" y="1025237"/>
            <a:ext cx="11344102" cy="646331"/>
          </a:xfrm>
          <a:prstGeom prst="rect">
            <a:avLst/>
          </a:prstGeom>
          <a:noFill/>
        </p:spPr>
        <p:txBody>
          <a:bodyPr wrap="square" rtlCol="0">
            <a:spAutoFit/>
          </a:bodyPr>
          <a:lstStyle/>
          <a:p>
            <a:r>
              <a:rPr lang="zh-CN" altLang="en-US" dirty="0"/>
              <a:t>通过</a:t>
            </a:r>
            <a:r>
              <a:rPr lang="en-US" altLang="zh-CN" b="1" dirty="0" err="1"/>
              <a:t>GeoDa</a:t>
            </a:r>
            <a:r>
              <a:rPr lang="zh-CN" altLang="en-US" dirty="0"/>
              <a:t>软件构建空间权重矩阵，空间权重矩阵是空间邻接关系和空间距离关系的直接表达，也是计算全局及局部空间自相关指数前必须定义的必要参数。</a:t>
            </a:r>
            <a:endParaRPr lang="en-US" altLang="zh-CN" dirty="0"/>
          </a:p>
        </p:txBody>
      </p:sp>
      <p:sp>
        <p:nvSpPr>
          <p:cNvPr id="8" name="文本框 7"/>
          <p:cNvSpPr txBox="1"/>
          <p:nvPr/>
        </p:nvSpPr>
        <p:spPr>
          <a:xfrm>
            <a:off x="396240" y="1787237"/>
            <a:ext cx="11130742" cy="830997"/>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600" dirty="0"/>
              <a:t>打开</a:t>
            </a:r>
            <a:r>
              <a:rPr lang="en-US" altLang="zh-CN" sz="1600" dirty="0" err="1"/>
              <a:t>GeoDa</a:t>
            </a:r>
            <a:r>
              <a:rPr lang="zh-CN" altLang="en-US" sz="1600" dirty="0"/>
              <a:t>，点击</a:t>
            </a:r>
            <a:r>
              <a:rPr lang="en-US" altLang="zh-CN" sz="1600" dirty="0"/>
              <a:t>【</a:t>
            </a:r>
            <a:r>
              <a:rPr lang="zh-CN" altLang="en-US" sz="1600" dirty="0"/>
              <a:t>文件</a:t>
            </a:r>
            <a:r>
              <a:rPr lang="en-US" altLang="zh-CN" sz="1600" dirty="0"/>
              <a:t>】》【New project from】》【ESRI </a:t>
            </a:r>
            <a:r>
              <a:rPr lang="en-US" altLang="zh-CN" sz="1600" dirty="0" err="1"/>
              <a:t>shp</a:t>
            </a:r>
            <a:r>
              <a:rPr lang="en-US" altLang="zh-CN" sz="1600" dirty="0"/>
              <a:t>】</a:t>
            </a:r>
            <a:r>
              <a:rPr lang="zh-CN" altLang="en-US" sz="1600" dirty="0"/>
              <a:t>，选择“空间模式分析</a:t>
            </a:r>
            <a:r>
              <a:rPr lang="en-US" altLang="zh-CN" sz="1600" dirty="0"/>
              <a:t>.</a:t>
            </a:r>
            <a:r>
              <a:rPr lang="en-US" altLang="zh-CN" sz="1600" dirty="0" err="1"/>
              <a:t>shp</a:t>
            </a:r>
            <a:r>
              <a:rPr lang="zh-CN" altLang="en-US" sz="1600" dirty="0"/>
              <a:t>”。</a:t>
            </a:r>
            <a:endParaRPr lang="en-US" altLang="zh-CN" sz="1600" dirty="0"/>
          </a:p>
          <a:p>
            <a:pPr marL="285750" indent="-285750">
              <a:buFont typeface="Wingdings" panose="05000000000000000000" pitchFamily="2" charset="2"/>
              <a:buChar char="Ø"/>
            </a:pPr>
            <a:r>
              <a:rPr lang="zh-CN" altLang="en-US" sz="1600" dirty="0"/>
              <a:t>该部分由于课堂练习中已有涉及，请同学们自行进行社会弱势性空间分布模式的分析，主要包括创建空间权重矩阵、进行全局空间自相关、局部空间自相关分析，并对结果进行一定的解释。</a:t>
            </a:r>
            <a:endParaRPr lang="en-US" altLang="zh-CN" sz="1600" dirty="0"/>
          </a:p>
        </p:txBody>
      </p:sp>
      <p:pic>
        <p:nvPicPr>
          <p:cNvPr id="4" name="图片 3"/>
          <p:cNvPicPr>
            <a:picLocks noChangeAspect="1"/>
          </p:cNvPicPr>
          <p:nvPr/>
        </p:nvPicPr>
        <p:blipFill>
          <a:blip r:embed="rId1"/>
          <a:stretch>
            <a:fillRect/>
          </a:stretch>
        </p:blipFill>
        <p:spPr>
          <a:xfrm>
            <a:off x="1278090" y="2819505"/>
            <a:ext cx="3581972" cy="3782291"/>
          </a:xfrm>
          <a:prstGeom prst="rect">
            <a:avLst/>
          </a:prstGeom>
        </p:spPr>
      </p:pic>
      <p:pic>
        <p:nvPicPr>
          <p:cNvPr id="5" name="图片 4"/>
          <p:cNvPicPr>
            <a:picLocks noChangeAspect="1"/>
          </p:cNvPicPr>
          <p:nvPr/>
        </p:nvPicPr>
        <p:blipFill>
          <a:blip r:embed="rId2"/>
          <a:stretch>
            <a:fillRect/>
          </a:stretch>
        </p:blipFill>
        <p:spPr>
          <a:xfrm>
            <a:off x="5413053" y="2819504"/>
            <a:ext cx="5056987" cy="378229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sz="3200" b="1" dirty="0"/>
              <a:t>5. </a:t>
            </a:r>
            <a:r>
              <a:rPr lang="zh-CN" altLang="en-US" sz="3200" b="1" dirty="0"/>
              <a:t>社会弱势性空间类型模式分析</a:t>
            </a:r>
            <a:endParaRPr lang="en-US" sz="3200" b="1" dirty="0"/>
          </a:p>
        </p:txBody>
      </p:sp>
      <p:sp>
        <p:nvSpPr>
          <p:cNvPr id="3" name="灯片编号占位符 2"/>
          <p:cNvSpPr>
            <a:spLocks noGrp="1"/>
          </p:cNvSpPr>
          <p:nvPr>
            <p:ph type="sldNum" sz="quarter" idx="12"/>
          </p:nvPr>
        </p:nvSpPr>
        <p:spPr>
          <a:xfrm>
            <a:off x="9448800" y="6575504"/>
            <a:ext cx="2743200" cy="365125"/>
          </a:xfrm>
        </p:spPr>
        <p:txBody>
          <a:bodyPr/>
          <a:lstStyle/>
          <a:p>
            <a:fld id="{6E164D1E-2680-433A-AFD1-E5C3C54F9A62}" type="slidenum">
              <a:rPr lang="en-US" smtClean="0"/>
            </a:fld>
            <a:endParaRPr lang="en-US"/>
          </a:p>
        </p:txBody>
      </p:sp>
      <p:sp>
        <p:nvSpPr>
          <p:cNvPr id="7" name="文本框 6"/>
          <p:cNvSpPr txBox="1"/>
          <p:nvPr/>
        </p:nvSpPr>
        <p:spPr>
          <a:xfrm>
            <a:off x="437803" y="1025237"/>
            <a:ext cx="11344102" cy="646331"/>
          </a:xfrm>
          <a:prstGeom prst="rect">
            <a:avLst/>
          </a:prstGeom>
          <a:noFill/>
        </p:spPr>
        <p:txBody>
          <a:bodyPr wrap="square" rtlCol="0">
            <a:spAutoFit/>
          </a:bodyPr>
          <a:lstStyle/>
          <a:p>
            <a:r>
              <a:rPr lang="zh-CN" altLang="en-US" dirty="0"/>
              <a:t>空间自相关性分析最多只能揭示弱势地区的空间模式，即解决</a:t>
            </a:r>
            <a:r>
              <a:rPr lang="en-US" altLang="zh-CN" dirty="0"/>
              <a:t>“</a:t>
            </a:r>
            <a:r>
              <a:rPr lang="zh-CN" altLang="en-US" dirty="0"/>
              <a:t>何处是较为弱势的地区”这样的问题，而无法解释“因何弱势”的问题。接下来，本实验基于</a:t>
            </a:r>
            <a:r>
              <a:rPr lang="en-US" altLang="zh-CN" dirty="0"/>
              <a:t>SPSS</a:t>
            </a:r>
            <a:r>
              <a:rPr lang="zh-CN" altLang="en-US" dirty="0"/>
              <a:t>使用</a:t>
            </a:r>
            <a:r>
              <a:rPr lang="zh-CN" altLang="en-US" b="1" dirty="0"/>
              <a:t>聚类分析</a:t>
            </a:r>
            <a:r>
              <a:rPr lang="zh-CN" altLang="en-US" dirty="0"/>
              <a:t>的方法对各维度弱势性指数进行统计分析。</a:t>
            </a:r>
            <a:endParaRPr lang="en-US" altLang="zh-CN" dirty="0"/>
          </a:p>
        </p:txBody>
      </p:sp>
      <p:pic>
        <p:nvPicPr>
          <p:cNvPr id="6" name="图片 5"/>
          <p:cNvPicPr>
            <a:picLocks noChangeAspect="1"/>
          </p:cNvPicPr>
          <p:nvPr/>
        </p:nvPicPr>
        <p:blipFill>
          <a:blip r:embed="rId1"/>
          <a:stretch>
            <a:fillRect/>
          </a:stretch>
        </p:blipFill>
        <p:spPr>
          <a:xfrm>
            <a:off x="364010" y="2593571"/>
            <a:ext cx="5416999" cy="3131128"/>
          </a:xfrm>
          <a:prstGeom prst="rect">
            <a:avLst/>
          </a:prstGeom>
        </p:spPr>
      </p:pic>
      <p:sp>
        <p:nvSpPr>
          <p:cNvPr id="9" name="文本框 8"/>
          <p:cNvSpPr txBox="1"/>
          <p:nvPr/>
        </p:nvSpPr>
        <p:spPr>
          <a:xfrm>
            <a:off x="839585" y="1943425"/>
            <a:ext cx="11130742" cy="338554"/>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600" dirty="0"/>
              <a:t>打开数据，由于</a:t>
            </a:r>
            <a:r>
              <a:rPr lang="en-US" altLang="zh-CN" sz="1600" dirty="0"/>
              <a:t>PAC</a:t>
            </a:r>
            <a:r>
              <a:rPr lang="zh-CN" altLang="en-US" sz="1600" dirty="0"/>
              <a:t>地域代码要用作标识，在变量视图中将</a:t>
            </a:r>
            <a:r>
              <a:rPr lang="en-US" altLang="zh-CN" sz="1600" dirty="0"/>
              <a:t>PAC</a:t>
            </a:r>
            <a:r>
              <a:rPr lang="zh-CN" altLang="en-US" sz="1600" dirty="0"/>
              <a:t>格式改为“字符串”类型，。</a:t>
            </a:r>
            <a:endParaRPr lang="en-US" altLang="zh-CN" sz="1600" dirty="0"/>
          </a:p>
        </p:txBody>
      </p:sp>
      <p:pic>
        <p:nvPicPr>
          <p:cNvPr id="4" name="图片 3"/>
          <p:cNvPicPr>
            <a:picLocks noChangeAspect="1"/>
          </p:cNvPicPr>
          <p:nvPr/>
        </p:nvPicPr>
        <p:blipFill>
          <a:blip r:embed="rId2"/>
          <a:stretch>
            <a:fillRect/>
          </a:stretch>
        </p:blipFill>
        <p:spPr>
          <a:xfrm>
            <a:off x="6170814" y="2423160"/>
            <a:ext cx="5385790" cy="347194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sz="3200" b="1" dirty="0"/>
              <a:t>5. </a:t>
            </a:r>
            <a:r>
              <a:rPr lang="zh-CN" altLang="en-US" sz="3200" b="1" dirty="0"/>
              <a:t>社会弱势性空间类型模式分析</a:t>
            </a:r>
            <a:endParaRPr lang="en-US" sz="3200" b="1" dirty="0"/>
          </a:p>
        </p:txBody>
      </p:sp>
      <p:sp>
        <p:nvSpPr>
          <p:cNvPr id="3" name="灯片编号占位符 2"/>
          <p:cNvSpPr>
            <a:spLocks noGrp="1"/>
          </p:cNvSpPr>
          <p:nvPr>
            <p:ph type="sldNum" sz="quarter" idx="12"/>
          </p:nvPr>
        </p:nvSpPr>
        <p:spPr>
          <a:xfrm>
            <a:off x="9448800" y="6575504"/>
            <a:ext cx="2743200" cy="365125"/>
          </a:xfrm>
        </p:spPr>
        <p:txBody>
          <a:bodyPr/>
          <a:lstStyle/>
          <a:p>
            <a:fld id="{6E164D1E-2680-433A-AFD1-E5C3C54F9A62}" type="slidenum">
              <a:rPr lang="en-US" smtClean="0"/>
            </a:fld>
            <a:endParaRPr lang="en-US"/>
          </a:p>
        </p:txBody>
      </p:sp>
      <p:sp>
        <p:nvSpPr>
          <p:cNvPr id="9" name="文本框 8"/>
          <p:cNvSpPr txBox="1"/>
          <p:nvPr/>
        </p:nvSpPr>
        <p:spPr>
          <a:xfrm>
            <a:off x="492000" y="1000813"/>
            <a:ext cx="11130742" cy="338554"/>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600" dirty="0"/>
              <a:t>切换回数据视图，点击</a:t>
            </a:r>
            <a:r>
              <a:rPr lang="en-US" altLang="zh-CN" sz="1600" dirty="0"/>
              <a:t>【</a:t>
            </a:r>
            <a:r>
              <a:rPr lang="zh-CN" altLang="en-US" sz="1600" dirty="0"/>
              <a:t>分析</a:t>
            </a:r>
            <a:r>
              <a:rPr lang="en-US" altLang="zh-CN" sz="1600" dirty="0"/>
              <a:t>】》【</a:t>
            </a:r>
            <a:r>
              <a:rPr lang="zh-CN" altLang="en-US" sz="1600" dirty="0"/>
              <a:t>分类</a:t>
            </a:r>
            <a:r>
              <a:rPr lang="en-US" altLang="zh-CN" sz="1600" dirty="0"/>
              <a:t>】》【</a:t>
            </a:r>
            <a:r>
              <a:rPr lang="zh-CN" altLang="en-US" sz="1600" dirty="0"/>
              <a:t>系统聚类</a:t>
            </a:r>
            <a:r>
              <a:rPr lang="en-US" altLang="zh-CN" sz="1600" dirty="0"/>
              <a:t>】</a:t>
            </a:r>
            <a:r>
              <a:rPr lang="zh-CN" altLang="en-US" sz="1600" dirty="0"/>
              <a:t>，</a:t>
            </a:r>
            <a:endParaRPr lang="en-US" altLang="zh-CN" sz="1600" dirty="0"/>
          </a:p>
        </p:txBody>
      </p:sp>
      <p:pic>
        <p:nvPicPr>
          <p:cNvPr id="10" name="图片 9"/>
          <p:cNvPicPr>
            <a:picLocks noChangeAspect="1"/>
          </p:cNvPicPr>
          <p:nvPr/>
        </p:nvPicPr>
        <p:blipFill>
          <a:blip r:embed="rId1"/>
          <a:stretch>
            <a:fillRect/>
          </a:stretch>
        </p:blipFill>
        <p:spPr>
          <a:xfrm>
            <a:off x="316948" y="1784465"/>
            <a:ext cx="6884213" cy="4411288"/>
          </a:xfrm>
          <a:prstGeom prst="rect">
            <a:avLst/>
          </a:prstGeom>
        </p:spPr>
      </p:pic>
      <p:pic>
        <p:nvPicPr>
          <p:cNvPr id="11" name="图片 10"/>
          <p:cNvPicPr>
            <a:picLocks noChangeAspect="1"/>
          </p:cNvPicPr>
          <p:nvPr/>
        </p:nvPicPr>
        <p:blipFill>
          <a:blip r:embed="rId2"/>
          <a:stretch>
            <a:fillRect/>
          </a:stretch>
        </p:blipFill>
        <p:spPr>
          <a:xfrm>
            <a:off x="7706943" y="2394065"/>
            <a:ext cx="4071057" cy="238021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sz="3200" b="1" dirty="0"/>
              <a:t>5. </a:t>
            </a:r>
            <a:r>
              <a:rPr lang="zh-CN" altLang="en-US" sz="3200" b="1" dirty="0"/>
              <a:t>社会弱势性空间类型模式分析</a:t>
            </a:r>
            <a:endParaRPr lang="en-US" sz="3200" b="1" dirty="0"/>
          </a:p>
        </p:txBody>
      </p:sp>
      <p:sp>
        <p:nvSpPr>
          <p:cNvPr id="3" name="灯片编号占位符 2"/>
          <p:cNvSpPr>
            <a:spLocks noGrp="1"/>
          </p:cNvSpPr>
          <p:nvPr>
            <p:ph type="sldNum" sz="quarter" idx="12"/>
          </p:nvPr>
        </p:nvSpPr>
        <p:spPr>
          <a:xfrm>
            <a:off x="9448800" y="6575504"/>
            <a:ext cx="2743200" cy="365125"/>
          </a:xfrm>
        </p:spPr>
        <p:txBody>
          <a:bodyPr/>
          <a:lstStyle/>
          <a:p>
            <a:fld id="{6E164D1E-2680-433A-AFD1-E5C3C54F9A62}" type="slidenum">
              <a:rPr lang="en-US" smtClean="0"/>
            </a:fld>
            <a:endParaRPr lang="en-US"/>
          </a:p>
        </p:txBody>
      </p:sp>
      <p:pic>
        <p:nvPicPr>
          <p:cNvPr id="4" name="图片 3"/>
          <p:cNvPicPr>
            <a:picLocks noChangeAspect="1"/>
          </p:cNvPicPr>
          <p:nvPr/>
        </p:nvPicPr>
        <p:blipFill>
          <a:blip r:embed="rId1"/>
          <a:stretch>
            <a:fillRect/>
          </a:stretch>
        </p:blipFill>
        <p:spPr>
          <a:xfrm>
            <a:off x="728084" y="1607126"/>
            <a:ext cx="3751784" cy="2860271"/>
          </a:xfrm>
          <a:prstGeom prst="rect">
            <a:avLst/>
          </a:prstGeom>
        </p:spPr>
      </p:pic>
      <p:pic>
        <p:nvPicPr>
          <p:cNvPr id="5" name="图片 4"/>
          <p:cNvPicPr>
            <a:picLocks noChangeAspect="1"/>
          </p:cNvPicPr>
          <p:nvPr/>
        </p:nvPicPr>
        <p:blipFill>
          <a:blip r:embed="rId2"/>
          <a:stretch>
            <a:fillRect/>
          </a:stretch>
        </p:blipFill>
        <p:spPr>
          <a:xfrm>
            <a:off x="5404712" y="809104"/>
            <a:ext cx="1862690" cy="3047567"/>
          </a:xfrm>
          <a:prstGeom prst="rect">
            <a:avLst/>
          </a:prstGeom>
        </p:spPr>
      </p:pic>
      <p:pic>
        <p:nvPicPr>
          <p:cNvPr id="6" name="图片 5"/>
          <p:cNvPicPr>
            <a:picLocks noChangeAspect="1"/>
          </p:cNvPicPr>
          <p:nvPr/>
        </p:nvPicPr>
        <p:blipFill>
          <a:blip r:embed="rId3"/>
          <a:stretch>
            <a:fillRect/>
          </a:stretch>
        </p:blipFill>
        <p:spPr>
          <a:xfrm>
            <a:off x="7485502" y="809104"/>
            <a:ext cx="1667378" cy="3275734"/>
          </a:xfrm>
          <a:prstGeom prst="rect">
            <a:avLst/>
          </a:prstGeom>
        </p:spPr>
      </p:pic>
      <p:pic>
        <p:nvPicPr>
          <p:cNvPr id="7" name="图片 6"/>
          <p:cNvPicPr>
            <a:picLocks noChangeAspect="1"/>
          </p:cNvPicPr>
          <p:nvPr/>
        </p:nvPicPr>
        <p:blipFill>
          <a:blip r:embed="rId4"/>
          <a:stretch>
            <a:fillRect/>
          </a:stretch>
        </p:blipFill>
        <p:spPr>
          <a:xfrm>
            <a:off x="9370980" y="809104"/>
            <a:ext cx="2351233" cy="2439959"/>
          </a:xfrm>
          <a:prstGeom prst="rect">
            <a:avLst/>
          </a:prstGeom>
        </p:spPr>
      </p:pic>
      <p:pic>
        <p:nvPicPr>
          <p:cNvPr id="8" name="图片 7"/>
          <p:cNvPicPr>
            <a:picLocks noChangeAspect="1"/>
          </p:cNvPicPr>
          <p:nvPr/>
        </p:nvPicPr>
        <p:blipFill>
          <a:blip r:embed="rId5"/>
          <a:stretch>
            <a:fillRect/>
          </a:stretch>
        </p:blipFill>
        <p:spPr>
          <a:xfrm>
            <a:off x="7050224" y="3037261"/>
            <a:ext cx="2320756" cy="3001329"/>
          </a:xfrm>
          <a:prstGeom prst="rect">
            <a:avLst/>
          </a:prstGeom>
        </p:spPr>
      </p:pic>
      <p:cxnSp>
        <p:nvCxnSpPr>
          <p:cNvPr id="12" name="直接箭头连接符 11"/>
          <p:cNvCxnSpPr/>
          <p:nvPr/>
        </p:nvCxnSpPr>
        <p:spPr>
          <a:xfrm flipH="1">
            <a:off x="4658061" y="3081595"/>
            <a:ext cx="620684"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sz="3200" b="1" dirty="0"/>
              <a:t>5. </a:t>
            </a:r>
            <a:r>
              <a:rPr lang="zh-CN" altLang="en-US" sz="3200" b="1" dirty="0"/>
              <a:t>社会弱势性空间类型模式分析</a:t>
            </a:r>
            <a:endParaRPr lang="en-US" sz="3200" b="1" dirty="0"/>
          </a:p>
        </p:txBody>
      </p:sp>
      <p:sp>
        <p:nvSpPr>
          <p:cNvPr id="3" name="灯片编号占位符 2"/>
          <p:cNvSpPr>
            <a:spLocks noGrp="1"/>
          </p:cNvSpPr>
          <p:nvPr>
            <p:ph type="sldNum" sz="quarter" idx="12"/>
          </p:nvPr>
        </p:nvSpPr>
        <p:spPr>
          <a:xfrm>
            <a:off x="9448800" y="6575504"/>
            <a:ext cx="2743200" cy="365125"/>
          </a:xfrm>
        </p:spPr>
        <p:txBody>
          <a:bodyPr/>
          <a:lstStyle/>
          <a:p>
            <a:fld id="{6E164D1E-2680-433A-AFD1-E5C3C54F9A62}" type="slidenum">
              <a:rPr lang="en-US" smtClean="0"/>
            </a:fld>
            <a:endParaRPr lang="en-US"/>
          </a:p>
        </p:txBody>
      </p:sp>
      <p:sp>
        <p:nvSpPr>
          <p:cNvPr id="9" name="矩形 8"/>
          <p:cNvSpPr/>
          <p:nvPr/>
        </p:nvSpPr>
        <p:spPr>
          <a:xfrm>
            <a:off x="615141" y="961382"/>
            <a:ext cx="11177847" cy="1200329"/>
          </a:xfrm>
          <a:prstGeom prst="rect">
            <a:avLst/>
          </a:prstGeom>
        </p:spPr>
        <p:txBody>
          <a:bodyPr wrap="square">
            <a:spAutoFit/>
          </a:bodyPr>
          <a:lstStyle/>
          <a:p>
            <a:r>
              <a:rPr lang="en-US" altLang="zh-CN" dirty="0"/>
              <a:t>SPSS</a:t>
            </a:r>
            <a:r>
              <a:rPr lang="zh-CN" altLang="en-US" dirty="0"/>
              <a:t>软件在系统聚类的系列统计报表中输出的树状图直观地表达了聚类过程。最左列是各空间单元，横轴是类别间的距离，空间单元依据特征距离组合成为一类，类与类之间再组合成新类，最终所有的类别组合成一类。根据树状图，可以选择一定的距离作为阈值，从而将原始的空间单元分制为不同数量的类别。如若以</a:t>
            </a:r>
            <a:r>
              <a:rPr lang="en-US" altLang="zh-CN" dirty="0"/>
              <a:t>20</a:t>
            </a:r>
            <a:r>
              <a:rPr lang="zh-CN" altLang="en-US" dirty="0"/>
              <a:t>为距离阈值，则整个空间区域可以分别为两个类别。</a:t>
            </a:r>
            <a:endParaRPr lang="zh-CN" altLang="en-US" dirty="0"/>
          </a:p>
        </p:txBody>
      </p:sp>
      <p:sp>
        <p:nvSpPr>
          <p:cNvPr id="11" name="矩形 10"/>
          <p:cNvSpPr/>
          <p:nvPr/>
        </p:nvSpPr>
        <p:spPr>
          <a:xfrm>
            <a:off x="572967" y="2299151"/>
            <a:ext cx="11123651" cy="400110"/>
          </a:xfrm>
          <a:prstGeom prst="rect">
            <a:avLst/>
          </a:prstGeom>
        </p:spPr>
        <p:txBody>
          <a:bodyPr wrap="square">
            <a:spAutoFit/>
          </a:bodyPr>
          <a:lstStyle/>
          <a:p>
            <a:r>
              <a:rPr lang="zh-CN" altLang="en-US" sz="2000" b="1" dirty="0"/>
              <a:t>① 如何确定聚类数量</a:t>
            </a:r>
            <a:r>
              <a:rPr lang="en-US" altLang="zh-CN" sz="2000" b="1" dirty="0"/>
              <a:t>/</a:t>
            </a:r>
            <a:r>
              <a:rPr lang="zh-CN" altLang="en-US" sz="2000" b="1" dirty="0"/>
              <a:t>如何确定距离阈值？</a:t>
            </a:r>
            <a:endParaRPr lang="en-US" altLang="zh-CN" sz="2000" b="1" dirty="0"/>
          </a:p>
        </p:txBody>
      </p:sp>
      <p:sp>
        <p:nvSpPr>
          <p:cNvPr id="10" name="矩形 9"/>
          <p:cNvSpPr/>
          <p:nvPr/>
        </p:nvSpPr>
        <p:spPr>
          <a:xfrm>
            <a:off x="905476" y="2967345"/>
            <a:ext cx="6096000" cy="2127634"/>
          </a:xfrm>
          <a:prstGeom prst="rect">
            <a:avLst/>
          </a:prstGeom>
        </p:spPr>
        <p:txBody>
          <a:bodyPr>
            <a:spAutoFit/>
          </a:bodyPr>
          <a:lstStyle/>
          <a:p>
            <a:pPr marL="285750" indent="-285750">
              <a:lnSpc>
                <a:spcPct val="150000"/>
              </a:lnSpc>
              <a:buFont typeface="Wingdings" panose="05000000000000000000" pitchFamily="2" charset="2"/>
              <a:buChar char="Ø"/>
            </a:pPr>
            <a:r>
              <a:rPr lang="zh-CN" altLang="en-US" dirty="0"/>
              <a:t>根据</a:t>
            </a:r>
            <a:r>
              <a:rPr lang="zh-CN" altLang="en-US" b="1" dirty="0"/>
              <a:t>聚类表</a:t>
            </a:r>
            <a:r>
              <a:rPr lang="zh-CN" altLang="en-US" dirty="0"/>
              <a:t>选择最合适的距离阈值，或者说确定较为合适的分类数量。判断的依据是，相邻的两个数据变化的幅度显著小于前面的</a:t>
            </a:r>
            <a:r>
              <a:rPr lang="zh-CN" altLang="en-US" b="1" dirty="0"/>
              <a:t>系数</a:t>
            </a:r>
            <a:r>
              <a:rPr lang="zh-CN" altLang="en-US" dirty="0"/>
              <a:t>的变化范围，这时采用这样的聚类个数就是最好的，绘制成图像就是使得聚类系数趋于平缓的类别数。</a:t>
            </a:r>
            <a:endParaRPr lang="en-US" altLang="zh-CN" dirty="0"/>
          </a:p>
        </p:txBody>
      </p:sp>
      <p:pic>
        <p:nvPicPr>
          <p:cNvPr id="13" name="图片 12"/>
          <p:cNvPicPr>
            <a:picLocks noChangeAspect="1"/>
          </p:cNvPicPr>
          <p:nvPr/>
        </p:nvPicPr>
        <p:blipFill>
          <a:blip r:embed="rId1"/>
          <a:stretch>
            <a:fillRect/>
          </a:stretch>
        </p:blipFill>
        <p:spPr>
          <a:xfrm>
            <a:off x="7485962" y="1879315"/>
            <a:ext cx="3925676" cy="4558849"/>
          </a:xfrm>
          <a:prstGeom prst="rect">
            <a:avLst/>
          </a:prstGeom>
        </p:spPr>
      </p:pic>
      <p:sp>
        <p:nvSpPr>
          <p:cNvPr id="14" name="矩形 13"/>
          <p:cNvSpPr/>
          <p:nvPr/>
        </p:nvSpPr>
        <p:spPr>
          <a:xfrm>
            <a:off x="7485962" y="2215743"/>
            <a:ext cx="433296" cy="21711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9162362" y="2215742"/>
            <a:ext cx="433296" cy="21711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sz="3200" b="1" dirty="0"/>
              <a:t>5. </a:t>
            </a:r>
            <a:r>
              <a:rPr lang="zh-CN" altLang="en-US" sz="3200" b="1" dirty="0"/>
              <a:t>社会弱势性空间类型模式分析</a:t>
            </a:r>
            <a:endParaRPr lang="en-US" sz="3200" b="1" dirty="0"/>
          </a:p>
        </p:txBody>
      </p:sp>
      <p:sp>
        <p:nvSpPr>
          <p:cNvPr id="3" name="灯片编号占位符 2"/>
          <p:cNvSpPr>
            <a:spLocks noGrp="1"/>
          </p:cNvSpPr>
          <p:nvPr>
            <p:ph type="sldNum" sz="quarter" idx="12"/>
          </p:nvPr>
        </p:nvSpPr>
        <p:spPr>
          <a:xfrm>
            <a:off x="9448800" y="6575504"/>
            <a:ext cx="2743200" cy="365125"/>
          </a:xfrm>
        </p:spPr>
        <p:txBody>
          <a:bodyPr/>
          <a:lstStyle/>
          <a:p>
            <a:fld id="{6E164D1E-2680-433A-AFD1-E5C3C54F9A62}" type="slidenum">
              <a:rPr lang="en-US" smtClean="0"/>
            </a:fld>
            <a:endParaRPr lang="en-US"/>
          </a:p>
        </p:txBody>
      </p:sp>
      <p:sp>
        <p:nvSpPr>
          <p:cNvPr id="11" name="矩形 10"/>
          <p:cNvSpPr/>
          <p:nvPr/>
        </p:nvSpPr>
        <p:spPr>
          <a:xfrm>
            <a:off x="606218" y="1116292"/>
            <a:ext cx="11123651" cy="400110"/>
          </a:xfrm>
          <a:prstGeom prst="rect">
            <a:avLst/>
          </a:prstGeom>
        </p:spPr>
        <p:txBody>
          <a:bodyPr wrap="square">
            <a:spAutoFit/>
          </a:bodyPr>
          <a:lstStyle/>
          <a:p>
            <a:r>
              <a:rPr lang="zh-CN" altLang="en-US" sz="2000" b="1" dirty="0"/>
              <a:t>① 如何确定聚类数量</a:t>
            </a:r>
            <a:r>
              <a:rPr lang="en-US" altLang="zh-CN" sz="2000" b="1" dirty="0"/>
              <a:t>/</a:t>
            </a:r>
            <a:r>
              <a:rPr lang="zh-CN" altLang="en-US" sz="2000" b="1" dirty="0"/>
              <a:t>如何确定距离阈值？</a:t>
            </a:r>
            <a:endParaRPr lang="en-US" altLang="zh-CN" sz="2000" b="1" dirty="0"/>
          </a:p>
        </p:txBody>
      </p:sp>
      <p:sp>
        <p:nvSpPr>
          <p:cNvPr id="10" name="矩形 9"/>
          <p:cNvSpPr/>
          <p:nvPr/>
        </p:nvSpPr>
        <p:spPr>
          <a:xfrm>
            <a:off x="676101" y="1545098"/>
            <a:ext cx="11123651" cy="1200329"/>
          </a:xfrm>
          <a:prstGeom prst="rect">
            <a:avLst/>
          </a:prstGeom>
        </p:spPr>
        <p:txBody>
          <a:bodyPr wrap="square">
            <a:spAutoFit/>
          </a:bodyPr>
          <a:lstStyle/>
          <a:p>
            <a:pPr marL="285750" indent="-285750">
              <a:buFont typeface="Wingdings" panose="05000000000000000000" pitchFamily="2" charset="2"/>
              <a:buChar char="Ø"/>
            </a:pPr>
            <a:r>
              <a:rPr lang="zh-CN" altLang="en-US" dirty="0"/>
              <a:t>将聚类表导出为</a:t>
            </a:r>
            <a:r>
              <a:rPr lang="en-US" altLang="zh-CN" dirty="0"/>
              <a:t>Excel</a:t>
            </a:r>
            <a:endParaRPr lang="zh-CN" altLang="en-US" dirty="0"/>
          </a:p>
          <a:p>
            <a:pPr marL="285750" indent="-285750">
              <a:buFont typeface="Wingdings" panose="05000000000000000000" pitchFamily="2" charset="2"/>
              <a:buChar char="Ø"/>
            </a:pPr>
            <a:r>
              <a:rPr lang="en-US" altLang="zh-CN" dirty="0"/>
              <a:t>1</a:t>
            </a:r>
            <a:r>
              <a:rPr lang="zh-CN" altLang="en-US" dirty="0"/>
              <a:t>“阶”对应分成</a:t>
            </a:r>
            <a:r>
              <a:rPr lang="en-US" altLang="zh-CN" dirty="0"/>
              <a:t>70</a:t>
            </a:r>
            <a:r>
              <a:rPr lang="zh-CN" altLang="en-US" dirty="0"/>
              <a:t>类，同理</a:t>
            </a:r>
            <a:r>
              <a:rPr lang="en-US" altLang="zh-CN" dirty="0"/>
              <a:t>70</a:t>
            </a:r>
            <a:r>
              <a:rPr lang="zh-CN" altLang="en-US" dirty="0"/>
              <a:t> “阶”对应分成</a:t>
            </a:r>
            <a:r>
              <a:rPr lang="en-US" altLang="zh-CN" dirty="0"/>
              <a:t>1</a:t>
            </a:r>
            <a:r>
              <a:rPr lang="zh-CN" altLang="en-US" dirty="0"/>
              <a:t>类</a:t>
            </a:r>
            <a:endParaRPr lang="en-US" altLang="zh-CN" dirty="0"/>
          </a:p>
          <a:p>
            <a:pPr marL="285750" indent="-285750">
              <a:buFont typeface="Wingdings" panose="05000000000000000000" pitchFamily="2" charset="2"/>
              <a:buChar char="Ø"/>
            </a:pPr>
            <a:r>
              <a:rPr lang="zh-CN" altLang="en-US" dirty="0"/>
              <a:t>之后对前十类做一个散点图，以直观表示系数随聚类数的变化情况，可以看出在“</a:t>
            </a:r>
            <a:r>
              <a:rPr lang="en-US" altLang="zh-CN" dirty="0"/>
              <a:t>4”</a:t>
            </a:r>
            <a:r>
              <a:rPr lang="zh-CN" altLang="en-US" dirty="0"/>
              <a:t>这个点的前后幅度相差最大，因此暂时把聚类个数定为</a:t>
            </a:r>
            <a:r>
              <a:rPr lang="en-US" altLang="zh-CN" dirty="0"/>
              <a:t>4</a:t>
            </a:r>
            <a:r>
              <a:rPr lang="zh-CN" altLang="en-US" dirty="0"/>
              <a:t>。</a:t>
            </a:r>
            <a:endParaRPr lang="en-US" altLang="zh-CN" dirty="0"/>
          </a:p>
        </p:txBody>
      </p:sp>
      <p:pic>
        <p:nvPicPr>
          <p:cNvPr id="5" name="图片 4"/>
          <p:cNvPicPr>
            <a:picLocks noChangeAspect="1"/>
          </p:cNvPicPr>
          <p:nvPr/>
        </p:nvPicPr>
        <p:blipFill>
          <a:blip r:embed="rId1"/>
          <a:stretch>
            <a:fillRect/>
          </a:stretch>
        </p:blipFill>
        <p:spPr>
          <a:xfrm>
            <a:off x="827891" y="2968003"/>
            <a:ext cx="5209340" cy="3122454"/>
          </a:xfrm>
          <a:prstGeom prst="rect">
            <a:avLst/>
          </a:prstGeom>
        </p:spPr>
      </p:pic>
      <p:pic>
        <p:nvPicPr>
          <p:cNvPr id="6" name="图片 5"/>
          <p:cNvPicPr>
            <a:picLocks noChangeAspect="1"/>
          </p:cNvPicPr>
          <p:nvPr/>
        </p:nvPicPr>
        <p:blipFill>
          <a:blip r:embed="rId2"/>
          <a:stretch>
            <a:fillRect/>
          </a:stretch>
        </p:blipFill>
        <p:spPr>
          <a:xfrm>
            <a:off x="6367549" y="3280291"/>
            <a:ext cx="5314603" cy="246141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_1"/>
          <p:cNvSpPr/>
          <p:nvPr/>
        </p:nvSpPr>
        <p:spPr>
          <a:xfrm>
            <a:off x="20106" y="0"/>
            <a:ext cx="12171894" cy="6858001"/>
          </a:xfrm>
          <a:prstGeom prst="rect">
            <a:avLst/>
          </a:prstGeom>
          <a:blipFill>
            <a:blip r:embed="rId1"/>
            <a:srcRect/>
            <a:stretch>
              <a:fillRect t="-31893" b="-14653"/>
            </a:stretch>
          </a:blipFill>
          <a:ln w="3810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graphicFrame>
        <p:nvGraphicFramePr>
          <p:cNvPr id="3" name="对象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5" name="think-cell Slide" r:id="rId3" imgW="9525" imgH="9525" progId="TCLayout.ActiveDocument.1">
                  <p:embed/>
                </p:oleObj>
              </mc:Choice>
              <mc:Fallback>
                <p:oleObj name="think-cell Slide" r:id="rId3" imgW="9525" imgH="9525" progId="TCLayout.ActiveDocument.1">
                  <p:embed/>
                  <p:pic>
                    <p:nvPicPr>
                      <p:cNvPr id="0" name="图片 1024"/>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矩形 1" hidden="1"/>
          <p:cNvSpPr/>
          <p:nvPr>
            <p:custDataLst>
              <p:tags r:id="rId5"/>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90000"/>
              </a:lnSpc>
              <a:spcBef>
                <a:spcPct val="0"/>
              </a:spcBef>
              <a:spcAft>
                <a:spcPct val="0"/>
              </a:spcAft>
              <a:buClrTx/>
              <a:buSzTx/>
              <a:buFontTx/>
              <a:buNone/>
              <a:defRPr/>
            </a:pPr>
            <a:endParaRPr kumimoji="0" lang="en-US" altLang="zh-CN" sz="40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3" name="标题 3"/>
          <p:cNvSpPr txBox="1"/>
          <p:nvPr/>
        </p:nvSpPr>
        <p:spPr>
          <a:xfrm>
            <a:off x="1067483" y="2006851"/>
            <a:ext cx="10070332" cy="140679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000" kern="1200">
                <a:solidFill>
                  <a:schemeClr val="bg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lang="zh-CN" altLang="en-US" sz="8800" b="1" dirty="0">
                <a:solidFill>
                  <a:srgbClr val="FFFFFF"/>
                </a:solidFill>
                <a:latin typeface="Arial Black" panose="020B0A04020102020204" pitchFamily="34" charset="0"/>
                <a:ea typeface="微软雅黑" panose="020B0503020204020204" pitchFamily="34" charset="-122"/>
              </a:rPr>
              <a:t>课程作业二</a:t>
            </a:r>
            <a:endParaRPr kumimoji="0" lang="zh-CN" altLang="en-US" sz="8800" b="1" i="0" u="none" strike="noStrike" kern="1200" cap="none" spc="0" normalizeH="0" baseline="0" noProof="0" dirty="0">
              <a:ln>
                <a:noFill/>
              </a:ln>
              <a:solidFill>
                <a:srgbClr val="FFFFFF"/>
              </a:solidFill>
              <a:effectLst/>
              <a:uLnTx/>
              <a:uFillTx/>
              <a:latin typeface="Arial Black" panose="020B0A04020102020204" pitchFamily="34" charset="0"/>
              <a:ea typeface="微软雅黑" panose="020B0503020204020204" pitchFamily="34" charset="-122"/>
              <a:cs typeface="+mj-cs"/>
            </a:endParaRPr>
          </a:p>
        </p:txBody>
      </p:sp>
      <p:pic>
        <p:nvPicPr>
          <p:cNvPr id="5" name="图片 4"/>
          <p:cNvPicPr>
            <a:picLocks noChangeAspect="1"/>
          </p:cNvPicPr>
          <p:nvPr/>
        </p:nvPicPr>
        <p:blipFill rotWithShape="1">
          <a:blip r:embed="rId6"/>
          <a:srcRect l="12185" t="30095" r="5991" b="32367"/>
          <a:stretch>
            <a:fillRect/>
          </a:stretch>
        </p:blipFill>
        <p:spPr>
          <a:xfrm>
            <a:off x="8805671" y="110069"/>
            <a:ext cx="3270505" cy="59557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sz="3200" b="1" dirty="0"/>
              <a:t>5. </a:t>
            </a:r>
            <a:r>
              <a:rPr lang="zh-CN" altLang="en-US" sz="3200" b="1" dirty="0"/>
              <a:t>社会弱势性空间类型模式分析</a:t>
            </a:r>
            <a:endParaRPr lang="en-US" sz="3200" b="1" dirty="0"/>
          </a:p>
        </p:txBody>
      </p:sp>
      <p:sp>
        <p:nvSpPr>
          <p:cNvPr id="3" name="灯片编号占位符 2"/>
          <p:cNvSpPr>
            <a:spLocks noGrp="1"/>
          </p:cNvSpPr>
          <p:nvPr>
            <p:ph type="sldNum" sz="quarter" idx="12"/>
          </p:nvPr>
        </p:nvSpPr>
        <p:spPr>
          <a:xfrm>
            <a:off x="9448800" y="6575504"/>
            <a:ext cx="2743200" cy="365125"/>
          </a:xfrm>
        </p:spPr>
        <p:txBody>
          <a:bodyPr/>
          <a:lstStyle/>
          <a:p>
            <a:fld id="{6E164D1E-2680-433A-AFD1-E5C3C54F9A62}" type="slidenum">
              <a:rPr lang="en-US" smtClean="0"/>
            </a:fld>
            <a:endParaRPr lang="en-US"/>
          </a:p>
        </p:txBody>
      </p:sp>
      <p:sp>
        <p:nvSpPr>
          <p:cNvPr id="10" name="矩形 9"/>
          <p:cNvSpPr/>
          <p:nvPr/>
        </p:nvSpPr>
        <p:spPr>
          <a:xfrm>
            <a:off x="558501" y="1162713"/>
            <a:ext cx="11123651" cy="1200329"/>
          </a:xfrm>
          <a:prstGeom prst="rect">
            <a:avLst/>
          </a:prstGeom>
        </p:spPr>
        <p:txBody>
          <a:bodyPr wrap="square">
            <a:spAutoFit/>
          </a:bodyPr>
          <a:lstStyle/>
          <a:p>
            <a:pPr marL="285750" indent="-285750">
              <a:buFont typeface="Wingdings" panose="05000000000000000000" pitchFamily="2" charset="2"/>
              <a:buChar char="Ø"/>
            </a:pPr>
            <a:r>
              <a:rPr lang="zh-CN" altLang="en-US" dirty="0"/>
              <a:t>确定聚类数量后，回到</a:t>
            </a:r>
            <a:r>
              <a:rPr lang="en-US" altLang="zh-CN" dirty="0"/>
              <a:t>SPSS</a:t>
            </a:r>
            <a:r>
              <a:rPr lang="zh-CN" altLang="en-US" dirty="0"/>
              <a:t>，点击</a:t>
            </a:r>
            <a:r>
              <a:rPr lang="en-US" altLang="zh-CN" dirty="0"/>
              <a:t>【</a:t>
            </a:r>
            <a:r>
              <a:rPr lang="zh-CN" altLang="en-US" dirty="0"/>
              <a:t>分析</a:t>
            </a:r>
            <a:r>
              <a:rPr lang="en-US" altLang="zh-CN" dirty="0"/>
              <a:t>】》【</a:t>
            </a:r>
            <a:r>
              <a:rPr lang="zh-CN" altLang="en-US" dirty="0"/>
              <a:t>分类</a:t>
            </a:r>
            <a:r>
              <a:rPr lang="en-US" altLang="zh-CN" dirty="0"/>
              <a:t>】》【</a:t>
            </a:r>
            <a:r>
              <a:rPr lang="zh-CN" altLang="en-US" dirty="0"/>
              <a:t>系统聚类，其他参数不变，将聚类数定为</a:t>
            </a:r>
            <a:r>
              <a:rPr lang="en-US" altLang="zh-CN" dirty="0"/>
              <a:t>4</a:t>
            </a:r>
            <a:r>
              <a:rPr lang="zh-CN" altLang="en-US" dirty="0"/>
              <a:t>并确定。</a:t>
            </a:r>
            <a:endParaRPr lang="en-US" altLang="zh-CN" dirty="0"/>
          </a:p>
          <a:p>
            <a:pPr marL="285750" indent="-285750">
              <a:buFont typeface="Wingdings" panose="05000000000000000000" pitchFamily="2" charset="2"/>
              <a:buChar char="Ø"/>
            </a:pPr>
            <a:r>
              <a:rPr lang="zh-CN" altLang="en-US" dirty="0"/>
              <a:t>打开数据集，可以看到聚类结果已在最后一列。</a:t>
            </a:r>
            <a:endParaRPr lang="en-US" altLang="zh-CN" dirty="0"/>
          </a:p>
          <a:p>
            <a:pPr marL="285750" indent="-285750">
              <a:buFont typeface="Wingdings" panose="05000000000000000000" pitchFamily="2" charset="2"/>
              <a:buChar char="Ø"/>
            </a:pPr>
            <a:r>
              <a:rPr lang="zh-CN" altLang="en-US" dirty="0"/>
              <a:t>将该表另存问</a:t>
            </a:r>
            <a:r>
              <a:rPr lang="en-US" altLang="zh-CN" dirty="0"/>
              <a:t>Excel</a:t>
            </a:r>
            <a:r>
              <a:rPr lang="zh-CN" altLang="en-US" dirty="0"/>
              <a:t>，以便于后续处理。</a:t>
            </a:r>
            <a:endParaRPr lang="en-US" altLang="zh-CN" dirty="0"/>
          </a:p>
        </p:txBody>
      </p:sp>
      <p:pic>
        <p:nvPicPr>
          <p:cNvPr id="4" name="图片 3"/>
          <p:cNvPicPr>
            <a:picLocks noChangeAspect="1"/>
          </p:cNvPicPr>
          <p:nvPr/>
        </p:nvPicPr>
        <p:blipFill>
          <a:blip r:embed="rId1"/>
          <a:stretch>
            <a:fillRect/>
          </a:stretch>
        </p:blipFill>
        <p:spPr>
          <a:xfrm>
            <a:off x="243165" y="2949319"/>
            <a:ext cx="2201063" cy="2858192"/>
          </a:xfrm>
          <a:prstGeom prst="rect">
            <a:avLst/>
          </a:prstGeom>
        </p:spPr>
      </p:pic>
      <p:pic>
        <p:nvPicPr>
          <p:cNvPr id="7" name="图片 6"/>
          <p:cNvPicPr>
            <a:picLocks noChangeAspect="1"/>
          </p:cNvPicPr>
          <p:nvPr/>
        </p:nvPicPr>
        <p:blipFill>
          <a:blip r:embed="rId2"/>
          <a:stretch>
            <a:fillRect/>
          </a:stretch>
        </p:blipFill>
        <p:spPr>
          <a:xfrm>
            <a:off x="2740469" y="2949319"/>
            <a:ext cx="5231296" cy="3024762"/>
          </a:xfrm>
          <a:prstGeom prst="rect">
            <a:avLst/>
          </a:prstGeom>
        </p:spPr>
      </p:pic>
      <p:pic>
        <p:nvPicPr>
          <p:cNvPr id="8" name="图片 7"/>
          <p:cNvPicPr>
            <a:picLocks noChangeAspect="1"/>
          </p:cNvPicPr>
          <p:nvPr/>
        </p:nvPicPr>
        <p:blipFill>
          <a:blip r:embed="rId3"/>
          <a:stretch>
            <a:fillRect/>
          </a:stretch>
        </p:blipFill>
        <p:spPr>
          <a:xfrm>
            <a:off x="8183938" y="3104489"/>
            <a:ext cx="3887053" cy="297245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sz="3200" b="1" dirty="0"/>
              <a:t>5. </a:t>
            </a:r>
            <a:r>
              <a:rPr lang="zh-CN" altLang="en-US" sz="3200" b="1" dirty="0"/>
              <a:t>社会弱势性空间类型模式分析</a:t>
            </a:r>
            <a:endParaRPr lang="en-US" sz="3200" b="1" dirty="0"/>
          </a:p>
        </p:txBody>
      </p:sp>
      <p:sp>
        <p:nvSpPr>
          <p:cNvPr id="3" name="灯片编号占位符 2"/>
          <p:cNvSpPr>
            <a:spLocks noGrp="1"/>
          </p:cNvSpPr>
          <p:nvPr>
            <p:ph type="sldNum" sz="quarter" idx="12"/>
          </p:nvPr>
        </p:nvSpPr>
        <p:spPr>
          <a:xfrm>
            <a:off x="9448800" y="6575504"/>
            <a:ext cx="2743200" cy="365125"/>
          </a:xfrm>
        </p:spPr>
        <p:txBody>
          <a:bodyPr/>
          <a:lstStyle/>
          <a:p>
            <a:fld id="{6E164D1E-2680-433A-AFD1-E5C3C54F9A62}" type="slidenum">
              <a:rPr lang="en-US" smtClean="0"/>
            </a:fld>
            <a:endParaRPr lang="en-US"/>
          </a:p>
        </p:txBody>
      </p:sp>
      <p:sp>
        <p:nvSpPr>
          <p:cNvPr id="10" name="矩形 9"/>
          <p:cNvSpPr/>
          <p:nvPr/>
        </p:nvSpPr>
        <p:spPr>
          <a:xfrm>
            <a:off x="558501" y="1083571"/>
            <a:ext cx="11123651" cy="1477328"/>
          </a:xfrm>
          <a:prstGeom prst="rect">
            <a:avLst/>
          </a:prstGeom>
        </p:spPr>
        <p:txBody>
          <a:bodyPr wrap="square">
            <a:spAutoFit/>
          </a:bodyPr>
          <a:lstStyle/>
          <a:p>
            <a:pPr marL="285750" indent="-285750">
              <a:buFont typeface="Wingdings" panose="05000000000000000000" pitchFamily="2" charset="2"/>
              <a:buChar char="Ø"/>
            </a:pPr>
            <a:r>
              <a:rPr lang="zh-CN" altLang="en-US" dirty="0"/>
              <a:t>打开保存的“聚类４”文件，删除多余的指标数据，仅留如下指标，注意将</a:t>
            </a:r>
            <a:r>
              <a:rPr lang="en-US" altLang="zh-CN" dirty="0"/>
              <a:t>PAC</a:t>
            </a:r>
            <a:r>
              <a:rPr lang="zh-CN" altLang="en-US" dirty="0"/>
              <a:t>下的数值改为“数字”格式；</a:t>
            </a:r>
            <a:endParaRPr lang="en-US" altLang="zh-CN" dirty="0"/>
          </a:p>
          <a:p>
            <a:pPr marL="285750" indent="-285750">
              <a:buFont typeface="Wingdings" panose="05000000000000000000" pitchFamily="2" charset="2"/>
              <a:buChar char="Ø"/>
            </a:pPr>
            <a:r>
              <a:rPr lang="zh-CN" altLang="en-US" dirty="0"/>
              <a:t>然后在</a:t>
            </a:r>
            <a:r>
              <a:rPr lang="en-US" altLang="zh-CN" dirty="0"/>
              <a:t>Excel</a:t>
            </a:r>
            <a:r>
              <a:rPr lang="zh-CN" altLang="en-US" dirty="0"/>
              <a:t>中，基于数据透视表，将聚类分析所得各类别的空间单元在各维度下（</a:t>
            </a:r>
            <a:r>
              <a:rPr lang="en-US" altLang="zh-CN" dirty="0"/>
              <a:t>C1</a:t>
            </a:r>
            <a:r>
              <a:rPr lang="zh-CN" altLang="en-US" dirty="0"/>
              <a:t>、</a:t>
            </a:r>
            <a:r>
              <a:rPr lang="en-US" altLang="zh-CN" dirty="0"/>
              <a:t>C2</a:t>
            </a:r>
            <a:r>
              <a:rPr lang="zh-CN" altLang="en-US" dirty="0"/>
              <a:t>、</a:t>
            </a:r>
            <a:r>
              <a:rPr lang="en-US" altLang="zh-CN" dirty="0"/>
              <a:t>C3</a:t>
            </a:r>
            <a:r>
              <a:rPr lang="zh-CN" altLang="en-US" dirty="0"/>
              <a:t>、</a:t>
            </a:r>
            <a:r>
              <a:rPr lang="en-US" altLang="zh-CN" dirty="0"/>
              <a:t>C4</a:t>
            </a:r>
            <a:r>
              <a:rPr lang="zh-CN" altLang="en-US" dirty="0"/>
              <a:t>）的均值得分计算出来，作为本类别的平均得分，并依据其均值进行排序。结果在表中的括号中标识出来，排名越靠前，该维度的弱势指数越低。（排名</a:t>
            </a:r>
            <a:r>
              <a:rPr lang="en-US" altLang="zh-CN" dirty="0"/>
              <a:t>1-4</a:t>
            </a:r>
            <a:r>
              <a:rPr lang="zh-CN" altLang="en-US" dirty="0"/>
              <a:t>的类别分别指定为“最低”“较低”“较高”和“最高”的级别，由此可以得到４类别分别对应的空间单元的特征。</a:t>
            </a:r>
            <a:endParaRPr lang="en-US" altLang="zh-CN" dirty="0"/>
          </a:p>
        </p:txBody>
      </p:sp>
      <p:pic>
        <p:nvPicPr>
          <p:cNvPr id="5" name="图片 4"/>
          <p:cNvPicPr>
            <a:picLocks noChangeAspect="1"/>
          </p:cNvPicPr>
          <p:nvPr/>
        </p:nvPicPr>
        <p:blipFill>
          <a:blip r:embed="rId1"/>
          <a:stretch>
            <a:fillRect/>
          </a:stretch>
        </p:blipFill>
        <p:spPr>
          <a:xfrm>
            <a:off x="558501" y="2790885"/>
            <a:ext cx="4917751" cy="3587616"/>
          </a:xfrm>
          <a:prstGeom prst="rect">
            <a:avLst/>
          </a:prstGeom>
        </p:spPr>
      </p:pic>
      <p:pic>
        <p:nvPicPr>
          <p:cNvPr id="6" name="图片 5"/>
          <p:cNvPicPr>
            <a:picLocks noChangeAspect="1"/>
          </p:cNvPicPr>
          <p:nvPr/>
        </p:nvPicPr>
        <p:blipFill>
          <a:blip r:embed="rId2"/>
          <a:stretch>
            <a:fillRect/>
          </a:stretch>
        </p:blipFill>
        <p:spPr>
          <a:xfrm>
            <a:off x="5968540" y="2640041"/>
            <a:ext cx="5619402" cy="2728404"/>
          </a:xfrm>
          <a:prstGeom prst="rect">
            <a:avLst/>
          </a:prstGeom>
        </p:spPr>
      </p:pic>
      <p:pic>
        <p:nvPicPr>
          <p:cNvPr id="8" name="图片 7"/>
          <p:cNvPicPr>
            <a:picLocks noChangeAspect="1"/>
          </p:cNvPicPr>
          <p:nvPr/>
        </p:nvPicPr>
        <p:blipFill>
          <a:blip r:embed="rId3"/>
          <a:stretch>
            <a:fillRect/>
          </a:stretch>
        </p:blipFill>
        <p:spPr>
          <a:xfrm>
            <a:off x="6078034" y="3291840"/>
            <a:ext cx="5193938" cy="29933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sz="3200" b="1" dirty="0"/>
              <a:t>5. </a:t>
            </a:r>
            <a:r>
              <a:rPr lang="zh-CN" altLang="en-US" sz="3200" b="1" dirty="0"/>
              <a:t>社会弱势性空间类型模式分析</a:t>
            </a:r>
            <a:endParaRPr lang="en-US" sz="3200" b="1" dirty="0"/>
          </a:p>
        </p:txBody>
      </p:sp>
      <p:sp>
        <p:nvSpPr>
          <p:cNvPr id="3" name="灯片编号占位符 2"/>
          <p:cNvSpPr>
            <a:spLocks noGrp="1"/>
          </p:cNvSpPr>
          <p:nvPr>
            <p:ph type="sldNum" sz="quarter" idx="12"/>
          </p:nvPr>
        </p:nvSpPr>
        <p:spPr>
          <a:xfrm>
            <a:off x="9448800" y="6575504"/>
            <a:ext cx="2743200" cy="365125"/>
          </a:xfrm>
        </p:spPr>
        <p:txBody>
          <a:bodyPr/>
          <a:lstStyle/>
          <a:p>
            <a:fld id="{6E164D1E-2680-433A-AFD1-E5C3C54F9A62}" type="slidenum">
              <a:rPr lang="en-US" smtClean="0"/>
            </a:fld>
            <a:endParaRPr lang="en-US"/>
          </a:p>
        </p:txBody>
      </p:sp>
      <p:sp>
        <p:nvSpPr>
          <p:cNvPr id="10" name="矩形 9"/>
          <p:cNvSpPr/>
          <p:nvPr/>
        </p:nvSpPr>
        <p:spPr>
          <a:xfrm>
            <a:off x="558501" y="1162713"/>
            <a:ext cx="11123651" cy="646331"/>
          </a:xfrm>
          <a:prstGeom prst="rect">
            <a:avLst/>
          </a:prstGeom>
        </p:spPr>
        <p:txBody>
          <a:bodyPr wrap="square">
            <a:spAutoFit/>
          </a:bodyPr>
          <a:lstStyle/>
          <a:p>
            <a:pPr marL="285750" indent="-285750">
              <a:buFont typeface="Wingdings" panose="05000000000000000000" pitchFamily="2" charset="2"/>
              <a:buChar char="Ø"/>
            </a:pPr>
            <a:r>
              <a:rPr lang="zh-CN" altLang="en-US" dirty="0"/>
              <a:t>将“特征”与原始数据对应起来，最终得到结果如下，将结果保存；</a:t>
            </a:r>
            <a:endParaRPr lang="en-US" altLang="zh-CN" dirty="0"/>
          </a:p>
          <a:p>
            <a:pPr marL="285750" indent="-285750">
              <a:buFont typeface="Wingdings" panose="05000000000000000000" pitchFamily="2" charset="2"/>
              <a:buChar char="Ø"/>
            </a:pPr>
            <a:r>
              <a:rPr lang="zh-CN" altLang="en-US" dirty="0"/>
              <a:t>打开</a:t>
            </a:r>
            <a:r>
              <a:rPr lang="en-US" altLang="zh-CN" dirty="0"/>
              <a:t>ArcMap</a:t>
            </a:r>
            <a:r>
              <a:rPr lang="zh-CN" altLang="en-US" dirty="0"/>
              <a:t>，对结果进行空间可视化，并进行制图，</a:t>
            </a:r>
            <a:r>
              <a:rPr lang="zh-CN" altLang="en-US" b="1" u="sng" dirty="0"/>
              <a:t>大家请自行更改设计符号与颜色，以进行更好的区分</a:t>
            </a:r>
            <a:r>
              <a:rPr lang="zh-CN" altLang="en-US" dirty="0"/>
              <a:t>。</a:t>
            </a:r>
            <a:endParaRPr lang="en-US" altLang="zh-CN" dirty="0"/>
          </a:p>
        </p:txBody>
      </p:sp>
      <p:pic>
        <p:nvPicPr>
          <p:cNvPr id="11" name="图片 10"/>
          <p:cNvPicPr>
            <a:picLocks noChangeAspect="1"/>
          </p:cNvPicPr>
          <p:nvPr/>
        </p:nvPicPr>
        <p:blipFill rotWithShape="1">
          <a:blip r:embed="rId1"/>
          <a:srcRect r="11849"/>
          <a:stretch>
            <a:fillRect/>
          </a:stretch>
        </p:blipFill>
        <p:spPr>
          <a:xfrm>
            <a:off x="260465" y="2268698"/>
            <a:ext cx="5364480" cy="3180381"/>
          </a:xfrm>
          <a:prstGeom prst="rect">
            <a:avLst/>
          </a:prstGeom>
        </p:spPr>
      </p:pic>
      <p:pic>
        <p:nvPicPr>
          <p:cNvPr id="12" name="图片 11"/>
          <p:cNvPicPr>
            <a:picLocks noChangeAspect="1"/>
          </p:cNvPicPr>
          <p:nvPr/>
        </p:nvPicPr>
        <p:blipFill>
          <a:blip r:embed="rId2"/>
          <a:stretch>
            <a:fillRect/>
          </a:stretch>
        </p:blipFill>
        <p:spPr>
          <a:xfrm>
            <a:off x="5968537" y="2442988"/>
            <a:ext cx="3873198" cy="2940888"/>
          </a:xfrm>
          <a:prstGeom prst="rect">
            <a:avLst/>
          </a:prstGeom>
        </p:spPr>
      </p:pic>
      <p:pic>
        <p:nvPicPr>
          <p:cNvPr id="13" name="图片 12"/>
          <p:cNvPicPr>
            <a:picLocks noChangeAspect="1"/>
          </p:cNvPicPr>
          <p:nvPr/>
        </p:nvPicPr>
        <p:blipFill>
          <a:blip r:embed="rId3"/>
          <a:stretch>
            <a:fillRect/>
          </a:stretch>
        </p:blipFill>
        <p:spPr>
          <a:xfrm>
            <a:off x="9200172" y="2062738"/>
            <a:ext cx="2432105" cy="241328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sz="3200" b="1" dirty="0"/>
              <a:t>6. </a:t>
            </a:r>
            <a:r>
              <a:rPr lang="zh-CN" altLang="en-US" sz="3200" b="1" dirty="0"/>
              <a:t>空间回归分析</a:t>
            </a:r>
            <a:endParaRPr lang="en-US" sz="3200" b="1" dirty="0"/>
          </a:p>
        </p:txBody>
      </p:sp>
      <p:sp>
        <p:nvSpPr>
          <p:cNvPr id="3" name="灯片编号占位符 2"/>
          <p:cNvSpPr>
            <a:spLocks noGrp="1"/>
          </p:cNvSpPr>
          <p:nvPr>
            <p:ph type="sldNum" sz="quarter" idx="12"/>
          </p:nvPr>
        </p:nvSpPr>
        <p:spPr>
          <a:xfrm>
            <a:off x="9448800" y="6575504"/>
            <a:ext cx="2743200" cy="365125"/>
          </a:xfrm>
        </p:spPr>
        <p:txBody>
          <a:bodyPr/>
          <a:lstStyle/>
          <a:p>
            <a:fld id="{6E164D1E-2680-433A-AFD1-E5C3C54F9A62}" type="slidenum">
              <a:rPr lang="en-US" smtClean="0"/>
            </a:fld>
            <a:endParaRPr lang="en-US"/>
          </a:p>
        </p:txBody>
      </p:sp>
      <p:sp>
        <p:nvSpPr>
          <p:cNvPr id="10" name="矩形 9"/>
          <p:cNvSpPr/>
          <p:nvPr/>
        </p:nvSpPr>
        <p:spPr>
          <a:xfrm>
            <a:off x="534174" y="1029709"/>
            <a:ext cx="11123651" cy="646331"/>
          </a:xfrm>
          <a:prstGeom prst="rect">
            <a:avLst/>
          </a:prstGeom>
        </p:spPr>
        <p:txBody>
          <a:bodyPr wrap="square">
            <a:spAutoFit/>
          </a:bodyPr>
          <a:lstStyle/>
          <a:p>
            <a:r>
              <a:rPr lang="zh-CN" altLang="en-US" dirty="0"/>
              <a:t>探究利用</a:t>
            </a:r>
            <a:r>
              <a:rPr lang="zh-CN" altLang="en-US" b="1" u="sng" dirty="0"/>
              <a:t>普通线性回归</a:t>
            </a:r>
            <a:r>
              <a:rPr lang="zh-CN" altLang="en-US" dirty="0"/>
              <a:t>和</a:t>
            </a:r>
            <a:r>
              <a:rPr lang="zh-CN" altLang="en-US" b="1" u="sng" dirty="0"/>
              <a:t>空间回归</a:t>
            </a:r>
            <a:r>
              <a:rPr lang="zh-CN" altLang="en-US" dirty="0"/>
              <a:t>城市化建设与社会弱势性指数之间的关系。普通线性回归和空间回归均可使用</a:t>
            </a:r>
            <a:r>
              <a:rPr lang="en-US" altLang="zh-CN" dirty="0" err="1"/>
              <a:t>GeoDa</a:t>
            </a:r>
            <a:r>
              <a:rPr lang="zh-CN" altLang="en-US" dirty="0"/>
              <a:t>实现。也可以利用</a:t>
            </a:r>
            <a:r>
              <a:rPr lang="en-US" altLang="zh-CN" dirty="0"/>
              <a:t>R</a:t>
            </a:r>
            <a:r>
              <a:rPr lang="zh-CN" altLang="en-US" dirty="0"/>
              <a:t>语言或</a:t>
            </a:r>
            <a:r>
              <a:rPr lang="en-US" altLang="zh-CN" dirty="0"/>
              <a:t>MATLAB</a:t>
            </a:r>
            <a:r>
              <a:rPr lang="zh-CN" altLang="en-US" dirty="0"/>
              <a:t>实现。</a:t>
            </a:r>
            <a:endParaRPr lang="en-US" altLang="zh-CN" dirty="0"/>
          </a:p>
        </p:txBody>
      </p:sp>
      <p:sp>
        <p:nvSpPr>
          <p:cNvPr id="9" name="矩形 8"/>
          <p:cNvSpPr/>
          <p:nvPr/>
        </p:nvSpPr>
        <p:spPr>
          <a:xfrm>
            <a:off x="708130" y="1676040"/>
            <a:ext cx="11123651" cy="646331"/>
          </a:xfrm>
          <a:prstGeom prst="rect">
            <a:avLst/>
          </a:prstGeom>
        </p:spPr>
        <p:txBody>
          <a:bodyPr wrap="square">
            <a:spAutoFit/>
          </a:bodyPr>
          <a:lstStyle/>
          <a:p>
            <a:pPr marL="285750" indent="-285750">
              <a:buFont typeface="Wingdings" panose="05000000000000000000" pitchFamily="2" charset="2"/>
              <a:buChar char="Ø"/>
            </a:pPr>
            <a:r>
              <a:rPr lang="zh-CN" altLang="en-US" dirty="0"/>
              <a:t>基于</a:t>
            </a:r>
            <a:r>
              <a:rPr lang="en-US" altLang="zh-CN" dirty="0"/>
              <a:t>ArcMap</a:t>
            </a:r>
            <a:r>
              <a:rPr lang="zh-CN" altLang="en-US" dirty="0"/>
              <a:t>属性表连接加进原始实验数据中的“城市化指标”；</a:t>
            </a:r>
            <a:endParaRPr lang="en-US" altLang="zh-CN" dirty="0"/>
          </a:p>
          <a:p>
            <a:pPr marL="285750" indent="-285750">
              <a:buFont typeface="Wingdings" panose="05000000000000000000" pitchFamily="2" charset="2"/>
              <a:buChar char="Ø"/>
            </a:pPr>
            <a:r>
              <a:rPr lang="zh-CN" altLang="en-US" dirty="0"/>
              <a:t>将图层数据导出为</a:t>
            </a:r>
            <a:r>
              <a:rPr lang="en-US" altLang="zh-CN" dirty="0" err="1"/>
              <a:t>shp</a:t>
            </a:r>
            <a:r>
              <a:rPr lang="zh-CN" altLang="en-US" dirty="0"/>
              <a:t>，并重命名为“空间回归分析”</a:t>
            </a:r>
            <a:endParaRPr lang="en-US" altLang="zh-CN" dirty="0"/>
          </a:p>
        </p:txBody>
      </p:sp>
      <p:pic>
        <p:nvPicPr>
          <p:cNvPr id="5" name="图片 4"/>
          <p:cNvPicPr>
            <a:picLocks noChangeAspect="1"/>
          </p:cNvPicPr>
          <p:nvPr/>
        </p:nvPicPr>
        <p:blipFill>
          <a:blip r:embed="rId1"/>
          <a:stretch>
            <a:fillRect/>
          </a:stretch>
        </p:blipFill>
        <p:spPr>
          <a:xfrm>
            <a:off x="3291839" y="2322371"/>
            <a:ext cx="4998721" cy="408007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sz="3200" b="1" dirty="0"/>
              <a:t>6. </a:t>
            </a:r>
            <a:r>
              <a:rPr lang="zh-CN" altLang="en-US" sz="3200" b="1" dirty="0"/>
              <a:t>空间回归分析</a:t>
            </a:r>
            <a:endParaRPr lang="en-US" sz="3200" b="1" dirty="0"/>
          </a:p>
        </p:txBody>
      </p:sp>
      <p:sp>
        <p:nvSpPr>
          <p:cNvPr id="3" name="灯片编号占位符 2"/>
          <p:cNvSpPr>
            <a:spLocks noGrp="1"/>
          </p:cNvSpPr>
          <p:nvPr>
            <p:ph type="sldNum" sz="quarter" idx="12"/>
          </p:nvPr>
        </p:nvSpPr>
        <p:spPr>
          <a:xfrm>
            <a:off x="9448800" y="6575504"/>
            <a:ext cx="2743200" cy="365125"/>
          </a:xfrm>
        </p:spPr>
        <p:txBody>
          <a:bodyPr/>
          <a:lstStyle/>
          <a:p>
            <a:fld id="{6E164D1E-2680-433A-AFD1-E5C3C54F9A62}" type="slidenum">
              <a:rPr lang="en-US" smtClean="0"/>
            </a:fld>
            <a:endParaRPr lang="en-US"/>
          </a:p>
        </p:txBody>
      </p:sp>
      <p:sp>
        <p:nvSpPr>
          <p:cNvPr id="9" name="矩形 8"/>
          <p:cNvSpPr/>
          <p:nvPr/>
        </p:nvSpPr>
        <p:spPr>
          <a:xfrm>
            <a:off x="492000" y="999939"/>
            <a:ext cx="11123651" cy="923330"/>
          </a:xfrm>
          <a:prstGeom prst="rect">
            <a:avLst/>
          </a:prstGeom>
        </p:spPr>
        <p:txBody>
          <a:bodyPr wrap="square">
            <a:spAutoFit/>
          </a:bodyPr>
          <a:lstStyle/>
          <a:p>
            <a:pPr marL="285750" indent="-285750">
              <a:buFont typeface="Wingdings" panose="05000000000000000000" pitchFamily="2" charset="2"/>
              <a:buChar char="Ø"/>
            </a:pPr>
            <a:r>
              <a:rPr lang="zh-CN" altLang="en-US" dirty="0"/>
              <a:t>利用</a:t>
            </a:r>
            <a:r>
              <a:rPr lang="en-US" altLang="zh-CN" dirty="0" err="1"/>
              <a:t>GeoDA</a:t>
            </a:r>
            <a:r>
              <a:rPr lang="zh-CN" altLang="en-US" dirty="0"/>
              <a:t>打开保存的“空间回归分析”</a:t>
            </a:r>
            <a:r>
              <a:rPr lang="en-US" altLang="zh-CN" dirty="0" err="1"/>
              <a:t>shp</a:t>
            </a:r>
            <a:r>
              <a:rPr lang="zh-CN" altLang="en-US" dirty="0"/>
              <a:t>数据；</a:t>
            </a:r>
            <a:endParaRPr lang="en-US" altLang="zh-CN" dirty="0"/>
          </a:p>
          <a:p>
            <a:pPr marL="285750" indent="-285750">
              <a:buFont typeface="Wingdings" panose="05000000000000000000" pitchFamily="2" charset="2"/>
              <a:buChar char="Ø"/>
            </a:pPr>
            <a:r>
              <a:rPr lang="zh-CN" altLang="en-US" dirty="0"/>
              <a:t>点击</a:t>
            </a:r>
            <a:r>
              <a:rPr lang="en-US" altLang="zh-CN" dirty="0"/>
              <a:t>【</a:t>
            </a:r>
            <a:r>
              <a:rPr lang="zh-CN" altLang="en-US" dirty="0"/>
              <a:t>方法</a:t>
            </a:r>
            <a:r>
              <a:rPr lang="en-US" altLang="zh-CN" dirty="0"/>
              <a:t>】》【</a:t>
            </a:r>
            <a:r>
              <a:rPr lang="zh-CN" altLang="en-US" dirty="0"/>
              <a:t>回归</a:t>
            </a:r>
            <a:r>
              <a:rPr lang="en-US" altLang="zh-CN" dirty="0"/>
              <a:t>】</a:t>
            </a:r>
            <a:r>
              <a:rPr lang="zh-CN" altLang="en-US" dirty="0"/>
              <a:t>，按照下图设置。先进行</a:t>
            </a:r>
            <a:r>
              <a:rPr lang="en-US" altLang="zh-CN" dirty="0"/>
              <a:t>OLS</a:t>
            </a:r>
            <a:r>
              <a:rPr lang="zh-CN" altLang="en-US" dirty="0"/>
              <a:t>（普通最小二乘）回归分析。回归分析有三大参数估计方法，即最小二乘估计（</a:t>
            </a:r>
            <a:r>
              <a:rPr lang="en-US" altLang="zh-CN" dirty="0"/>
              <a:t>OLS</a:t>
            </a:r>
            <a:r>
              <a:rPr lang="zh-CN" altLang="en-US" dirty="0"/>
              <a:t>）、广义矩估计（</a:t>
            </a:r>
            <a:r>
              <a:rPr lang="en-US" altLang="zh-CN" dirty="0"/>
              <a:t>GMM</a:t>
            </a:r>
            <a:r>
              <a:rPr lang="zh-CN" altLang="en-US" dirty="0"/>
              <a:t>）、最大似然估计（</a:t>
            </a:r>
            <a:r>
              <a:rPr lang="en-US" altLang="zh-CN" dirty="0"/>
              <a:t>MLE</a:t>
            </a:r>
            <a:r>
              <a:rPr lang="zh-CN" altLang="en-US" dirty="0"/>
              <a:t>）。</a:t>
            </a:r>
            <a:endParaRPr lang="en-US" altLang="zh-CN" dirty="0"/>
          </a:p>
        </p:txBody>
      </p:sp>
      <p:pic>
        <p:nvPicPr>
          <p:cNvPr id="5" name="图片 4"/>
          <p:cNvPicPr>
            <a:picLocks noChangeAspect="1"/>
          </p:cNvPicPr>
          <p:nvPr/>
        </p:nvPicPr>
        <p:blipFill>
          <a:blip r:embed="rId1"/>
          <a:stretch>
            <a:fillRect/>
          </a:stretch>
        </p:blipFill>
        <p:spPr>
          <a:xfrm>
            <a:off x="681643" y="2100698"/>
            <a:ext cx="4998721" cy="4080076"/>
          </a:xfrm>
          <a:prstGeom prst="rect">
            <a:avLst/>
          </a:prstGeom>
        </p:spPr>
      </p:pic>
      <p:pic>
        <p:nvPicPr>
          <p:cNvPr id="4" name="图片 3"/>
          <p:cNvPicPr>
            <a:picLocks noChangeAspect="1"/>
          </p:cNvPicPr>
          <p:nvPr/>
        </p:nvPicPr>
        <p:blipFill>
          <a:blip r:embed="rId2"/>
          <a:stretch>
            <a:fillRect/>
          </a:stretch>
        </p:blipFill>
        <p:spPr>
          <a:xfrm>
            <a:off x="6452826" y="2169828"/>
            <a:ext cx="4504539" cy="384325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sz="3200" b="1" dirty="0"/>
              <a:t>6. </a:t>
            </a:r>
            <a:r>
              <a:rPr lang="zh-CN" altLang="en-US" sz="3200" b="1" dirty="0"/>
              <a:t>空间回归分析</a:t>
            </a:r>
            <a:endParaRPr lang="en-US" sz="3200" b="1" dirty="0"/>
          </a:p>
        </p:txBody>
      </p:sp>
      <p:sp>
        <p:nvSpPr>
          <p:cNvPr id="3" name="灯片编号占位符 2"/>
          <p:cNvSpPr>
            <a:spLocks noGrp="1"/>
          </p:cNvSpPr>
          <p:nvPr>
            <p:ph type="sldNum" sz="quarter" idx="12"/>
          </p:nvPr>
        </p:nvSpPr>
        <p:spPr>
          <a:xfrm>
            <a:off x="9448800" y="6575504"/>
            <a:ext cx="2743200" cy="365125"/>
          </a:xfrm>
        </p:spPr>
        <p:txBody>
          <a:bodyPr/>
          <a:lstStyle/>
          <a:p>
            <a:fld id="{6E164D1E-2680-433A-AFD1-E5C3C54F9A62}" type="slidenum">
              <a:rPr lang="en-US" smtClean="0"/>
            </a:fld>
            <a:endParaRPr lang="en-US"/>
          </a:p>
        </p:txBody>
      </p:sp>
      <p:sp>
        <p:nvSpPr>
          <p:cNvPr id="9" name="矩形 8"/>
          <p:cNvSpPr/>
          <p:nvPr/>
        </p:nvSpPr>
        <p:spPr>
          <a:xfrm>
            <a:off x="492000" y="999939"/>
            <a:ext cx="11123651" cy="1200329"/>
          </a:xfrm>
          <a:prstGeom prst="rect">
            <a:avLst/>
          </a:prstGeom>
        </p:spPr>
        <p:txBody>
          <a:bodyPr wrap="square">
            <a:spAutoFit/>
          </a:bodyPr>
          <a:lstStyle/>
          <a:p>
            <a:pPr marL="285750" indent="-285750">
              <a:buFont typeface="Wingdings" panose="05000000000000000000" pitchFamily="2" charset="2"/>
              <a:buChar char="Ø"/>
            </a:pPr>
            <a:r>
              <a:rPr lang="zh-CN" altLang="en-US" dirty="0"/>
              <a:t>点击</a:t>
            </a:r>
            <a:r>
              <a:rPr lang="en-US" altLang="zh-CN" dirty="0"/>
              <a:t>【</a:t>
            </a:r>
            <a:r>
              <a:rPr lang="zh-CN" altLang="en-US" dirty="0"/>
              <a:t>运行</a:t>
            </a:r>
            <a:r>
              <a:rPr lang="en-US" altLang="zh-CN" dirty="0"/>
              <a:t>】</a:t>
            </a:r>
            <a:r>
              <a:rPr lang="zh-CN" altLang="en-US" dirty="0"/>
              <a:t>之后，主要查看</a:t>
            </a:r>
            <a:r>
              <a:rPr lang="en-US" altLang="zh-CN" dirty="0"/>
              <a:t>R^2</a:t>
            </a:r>
            <a:r>
              <a:rPr lang="zh-CN" altLang="en-US" dirty="0"/>
              <a:t>，以及调整后的</a:t>
            </a:r>
            <a:r>
              <a:rPr lang="en-US" altLang="zh-CN" dirty="0"/>
              <a:t>R^2 </a:t>
            </a:r>
            <a:r>
              <a:rPr lang="zh-CN" altLang="en-US" dirty="0"/>
              <a:t>。</a:t>
            </a:r>
            <a:r>
              <a:rPr lang="en-US" altLang="zh-CN" dirty="0"/>
              <a:t> R</a:t>
            </a:r>
            <a:r>
              <a:rPr lang="zh-CN" altLang="en-US" dirty="0"/>
              <a:t>是回归分析中的相关系数，</a:t>
            </a:r>
            <a:r>
              <a:rPr lang="en-US" altLang="zh-CN" dirty="0"/>
              <a:t> R^2</a:t>
            </a:r>
            <a:r>
              <a:rPr lang="zh-CN" altLang="en-US" dirty="0"/>
              <a:t>是判定系数。</a:t>
            </a:r>
            <a:r>
              <a:rPr lang="en-US" altLang="zh-CN" dirty="0"/>
              <a:t> R^2</a:t>
            </a:r>
            <a:r>
              <a:rPr lang="zh-CN" altLang="en-US" dirty="0"/>
              <a:t>越靠近</a:t>
            </a:r>
            <a:r>
              <a:rPr lang="en-US" altLang="zh-CN" dirty="0"/>
              <a:t>1</a:t>
            </a:r>
            <a:r>
              <a:rPr lang="zh-CN" altLang="en-US" dirty="0"/>
              <a:t>，则拟合程度越好，一致性越高。</a:t>
            </a:r>
            <a:r>
              <a:rPr lang="en-US" altLang="zh-CN" dirty="0"/>
              <a:t>R</a:t>
            </a:r>
            <a:r>
              <a:rPr lang="zh-CN" altLang="en-US" dirty="0"/>
              <a:t>是一个评价两个变量线性相关度的指标，</a:t>
            </a:r>
            <a:r>
              <a:rPr lang="en-US" altLang="zh-CN" dirty="0"/>
              <a:t>R2</a:t>
            </a:r>
            <a:r>
              <a:rPr lang="zh-CN" altLang="en-US" dirty="0"/>
              <a:t>是一个评价拟合好坏的指标。</a:t>
            </a:r>
            <a:endParaRPr lang="en-US" altLang="zh-CN" dirty="0"/>
          </a:p>
          <a:p>
            <a:pPr marL="285750" indent="-285750">
              <a:buFont typeface="Wingdings" panose="05000000000000000000" pitchFamily="2" charset="2"/>
              <a:buChar char="Ø"/>
            </a:pPr>
            <a:r>
              <a:rPr lang="zh-CN" altLang="en-US" dirty="0"/>
              <a:t>选取</a:t>
            </a:r>
            <a:r>
              <a:rPr lang="en-US" altLang="zh-CN" dirty="0"/>
              <a:t>Spatial Error</a:t>
            </a:r>
            <a:r>
              <a:rPr lang="zh-CN" altLang="en-US" dirty="0"/>
              <a:t>模型进行回归分析，</a:t>
            </a:r>
            <a:r>
              <a:rPr lang="zh-CN" altLang="en-US" b="1" u="sng" dirty="0"/>
              <a:t>对比两种模型的不同拟合结果，并给出自己的结论</a:t>
            </a:r>
            <a:r>
              <a:rPr lang="zh-CN" altLang="en-US" dirty="0"/>
              <a:t>。</a:t>
            </a:r>
            <a:endParaRPr lang="en-US" altLang="zh-CN" dirty="0"/>
          </a:p>
        </p:txBody>
      </p:sp>
      <p:pic>
        <p:nvPicPr>
          <p:cNvPr id="8" name="图片 7"/>
          <p:cNvPicPr>
            <a:picLocks noChangeAspect="1"/>
          </p:cNvPicPr>
          <p:nvPr/>
        </p:nvPicPr>
        <p:blipFill>
          <a:blip r:embed="rId1"/>
          <a:stretch>
            <a:fillRect/>
          </a:stretch>
        </p:blipFill>
        <p:spPr>
          <a:xfrm>
            <a:off x="951434" y="2200268"/>
            <a:ext cx="4351960" cy="4073929"/>
          </a:xfrm>
          <a:prstGeom prst="rect">
            <a:avLst/>
          </a:prstGeom>
        </p:spPr>
      </p:pic>
      <p:pic>
        <p:nvPicPr>
          <p:cNvPr id="11" name="图片 10"/>
          <p:cNvPicPr>
            <a:picLocks noChangeAspect="1"/>
          </p:cNvPicPr>
          <p:nvPr/>
        </p:nvPicPr>
        <p:blipFill>
          <a:blip r:embed="rId2"/>
          <a:stretch>
            <a:fillRect/>
          </a:stretch>
        </p:blipFill>
        <p:spPr>
          <a:xfrm>
            <a:off x="6154538" y="2225718"/>
            <a:ext cx="4269622" cy="4042063"/>
          </a:xfrm>
          <a:prstGeom prst="rect">
            <a:avLst/>
          </a:prstGeom>
        </p:spPr>
      </p:pic>
      <p:pic>
        <p:nvPicPr>
          <p:cNvPr id="10" name="图片 9"/>
          <p:cNvPicPr>
            <a:picLocks noChangeAspect="1"/>
          </p:cNvPicPr>
          <p:nvPr/>
        </p:nvPicPr>
        <p:blipFill>
          <a:blip r:embed="rId3"/>
          <a:stretch>
            <a:fillRect/>
          </a:stretch>
        </p:blipFill>
        <p:spPr>
          <a:xfrm>
            <a:off x="9129161" y="2201098"/>
            <a:ext cx="2912062" cy="1156847"/>
          </a:xfrm>
          <a:prstGeom prst="rect">
            <a:avLst/>
          </a:prstGeom>
        </p:spPr>
      </p:pic>
      <p:sp>
        <p:nvSpPr>
          <p:cNvPr id="12" name="矩形 11"/>
          <p:cNvSpPr/>
          <p:nvPr/>
        </p:nvSpPr>
        <p:spPr>
          <a:xfrm>
            <a:off x="7525378" y="6267781"/>
            <a:ext cx="1933543" cy="369332"/>
          </a:xfrm>
          <a:prstGeom prst="rect">
            <a:avLst/>
          </a:prstGeom>
        </p:spPr>
        <p:txBody>
          <a:bodyPr wrap="none">
            <a:spAutoFit/>
          </a:bodyPr>
          <a:lstStyle/>
          <a:p>
            <a:r>
              <a:rPr lang="en-US" altLang="zh-CN" b="1" dirty="0"/>
              <a:t>Spatial Error</a:t>
            </a:r>
            <a:r>
              <a:rPr lang="zh-CN" altLang="en-US" b="1" dirty="0"/>
              <a:t>模型</a:t>
            </a:r>
            <a:endParaRPr lang="zh-CN" altLang="en-US" b="1" dirty="0"/>
          </a:p>
        </p:txBody>
      </p:sp>
      <p:sp>
        <p:nvSpPr>
          <p:cNvPr id="13" name="矩形 12"/>
          <p:cNvSpPr/>
          <p:nvPr/>
        </p:nvSpPr>
        <p:spPr>
          <a:xfrm>
            <a:off x="1213268" y="6285265"/>
            <a:ext cx="3828292" cy="369332"/>
          </a:xfrm>
          <a:prstGeom prst="rect">
            <a:avLst/>
          </a:prstGeom>
        </p:spPr>
        <p:txBody>
          <a:bodyPr wrap="none">
            <a:spAutoFit/>
          </a:bodyPr>
          <a:lstStyle/>
          <a:p>
            <a:r>
              <a:rPr lang="en-US" altLang="zh-CN" b="1" dirty="0"/>
              <a:t>OLS</a:t>
            </a:r>
            <a:r>
              <a:rPr lang="zh-CN" altLang="en-US" b="1" dirty="0"/>
              <a:t>（普通最小二乘）回归分析模型</a:t>
            </a:r>
            <a:endParaRPr lang="zh-CN" altLang="en-US" b="1"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zh-CN" altLang="en-US" sz="3200" b="1" dirty="0"/>
              <a:t>实验报告及要求</a:t>
            </a:r>
            <a:endParaRPr lang="en-US" sz="3200" b="1" dirty="0"/>
          </a:p>
        </p:txBody>
      </p:sp>
      <p:sp>
        <p:nvSpPr>
          <p:cNvPr id="4" name="矩形 3"/>
          <p:cNvSpPr/>
          <p:nvPr/>
        </p:nvSpPr>
        <p:spPr>
          <a:xfrm>
            <a:off x="809104" y="1310610"/>
            <a:ext cx="10390909" cy="3488690"/>
          </a:xfrm>
          <a:prstGeom prst="rect">
            <a:avLst/>
          </a:prstGeom>
        </p:spPr>
        <p:txBody>
          <a:bodyPr wrap="square">
            <a:spAutoFit/>
          </a:bodyPr>
          <a:lstStyle/>
          <a:p>
            <a:r>
              <a:rPr lang="zh-CN" altLang="en-US" sz="2400" b="1" dirty="0"/>
              <a:t>实验报告提交：</a:t>
            </a:r>
            <a:endParaRPr lang="en-US" altLang="zh-CN" sz="2400" b="1" dirty="0"/>
          </a:p>
          <a:p>
            <a:endParaRPr lang="zh-CN" altLang="en-US" sz="2400" b="1" dirty="0"/>
          </a:p>
          <a:p>
            <a:pPr>
              <a:lnSpc>
                <a:spcPct val="120000"/>
              </a:lnSpc>
            </a:pPr>
            <a:r>
              <a:rPr lang="zh-CN" altLang="en-US" sz="2400" dirty="0"/>
              <a:t>	</a:t>
            </a:r>
            <a:r>
              <a:rPr lang="zh-CN" altLang="en-US" sz="2000" dirty="0"/>
              <a:t>提交一个实验文档，文档中包括：</a:t>
            </a:r>
            <a:endParaRPr lang="zh-CN" altLang="en-US" sz="2000" dirty="0"/>
          </a:p>
          <a:p>
            <a:pPr>
              <a:lnSpc>
                <a:spcPct val="120000"/>
              </a:lnSpc>
            </a:pPr>
            <a:r>
              <a:rPr lang="zh-CN" altLang="en-US" sz="2000" dirty="0"/>
              <a:t>	</a:t>
            </a:r>
            <a:r>
              <a:rPr lang="en-US" altLang="zh-CN" sz="2000" dirty="0"/>
              <a:t>1</a:t>
            </a:r>
            <a:r>
              <a:rPr lang="zh-CN" altLang="en-US" sz="2000" dirty="0"/>
              <a:t>）一个</a:t>
            </a:r>
            <a:r>
              <a:rPr lang="en-US" altLang="zh-CN" sz="2000" dirty="0"/>
              <a:t>Excel</a:t>
            </a:r>
            <a:r>
              <a:rPr lang="zh-CN" altLang="en-US" sz="2000" dirty="0"/>
              <a:t>表格，其中包括实验包含的所有结果表格</a:t>
            </a:r>
            <a:r>
              <a:rPr lang="en-US" altLang="zh-CN" sz="2000" dirty="0"/>
              <a:t>+</a:t>
            </a:r>
            <a:r>
              <a:rPr lang="zh-CN" altLang="en-US" sz="2000" dirty="0"/>
              <a:t>中间过程表格；</a:t>
            </a:r>
            <a:endParaRPr lang="zh-CN" altLang="en-US" sz="2000" dirty="0"/>
          </a:p>
          <a:p>
            <a:pPr>
              <a:lnSpc>
                <a:spcPct val="120000"/>
              </a:lnSpc>
            </a:pPr>
            <a:r>
              <a:rPr lang="zh-CN" altLang="en-US" sz="2000" dirty="0"/>
              <a:t>	</a:t>
            </a:r>
            <a:r>
              <a:rPr lang="en-US" altLang="zh-CN" sz="2000" dirty="0"/>
              <a:t>2</a:t>
            </a:r>
            <a:r>
              <a:rPr lang="zh-CN" altLang="en-US" sz="2000" dirty="0"/>
              <a:t>）保存的“空间模式分析</a:t>
            </a:r>
            <a:r>
              <a:rPr lang="en-US" altLang="zh-CN" sz="2000" dirty="0"/>
              <a:t>.</a:t>
            </a:r>
            <a:r>
              <a:rPr lang="en-US" altLang="zh-CN" sz="2000" dirty="0" err="1"/>
              <a:t>shp</a:t>
            </a:r>
            <a:r>
              <a:rPr lang="zh-CN" altLang="en-US" sz="2000" dirty="0"/>
              <a:t>”和“空间回归分析</a:t>
            </a:r>
            <a:r>
              <a:rPr lang="en-US" altLang="zh-CN" sz="2000" dirty="0"/>
              <a:t>.</a:t>
            </a:r>
            <a:r>
              <a:rPr lang="en-US" altLang="zh-CN" sz="2000" dirty="0" err="1"/>
              <a:t>shp</a:t>
            </a:r>
            <a:r>
              <a:rPr lang="zh-CN" altLang="en-US" sz="2000" dirty="0"/>
              <a:t>”文件；</a:t>
            </a:r>
            <a:endParaRPr lang="zh-CN" altLang="en-US" sz="2000" dirty="0"/>
          </a:p>
          <a:p>
            <a:pPr>
              <a:lnSpc>
                <a:spcPct val="120000"/>
              </a:lnSpc>
            </a:pPr>
            <a:r>
              <a:rPr lang="zh-CN" altLang="en-US" sz="2000" dirty="0"/>
              <a:t>	</a:t>
            </a:r>
            <a:r>
              <a:rPr lang="en-US" altLang="zh-CN" sz="2000" dirty="0"/>
              <a:t>3</a:t>
            </a:r>
            <a:r>
              <a:rPr lang="zh-CN" altLang="en-US" sz="2000" dirty="0"/>
              <a:t>）一个</a:t>
            </a:r>
            <a:r>
              <a:rPr lang="en-US" altLang="zh-CN" sz="2000" dirty="0"/>
              <a:t>PDF</a:t>
            </a:r>
            <a:r>
              <a:rPr lang="zh-CN" altLang="en-US" sz="2000" dirty="0"/>
              <a:t>文件，能体现主要实验过程、实验结果、</a:t>
            </a:r>
            <a:r>
              <a:rPr lang="zh-CN" altLang="en-US" sz="2000" u="sng" dirty="0"/>
              <a:t>结果分析及问题思考</a:t>
            </a:r>
            <a:r>
              <a:rPr lang="zh-CN" altLang="en-US" sz="2000" dirty="0"/>
              <a:t>。</a:t>
            </a:r>
            <a:endParaRPr lang="zh-CN" altLang="en-US" sz="2000" dirty="0"/>
          </a:p>
          <a:p>
            <a:pPr>
              <a:lnSpc>
                <a:spcPct val="120000"/>
              </a:lnSpc>
            </a:pPr>
            <a:r>
              <a:rPr lang="zh-CN" altLang="en-US" sz="2000" dirty="0"/>
              <a:t>	将上述文件压缩打包，按“第二次课程作业</a:t>
            </a:r>
            <a:r>
              <a:rPr lang="en-US" altLang="zh-CN" sz="2000" dirty="0"/>
              <a:t>-</a:t>
            </a:r>
            <a:r>
              <a:rPr lang="zh-CN" altLang="en-US" sz="2000" dirty="0"/>
              <a:t>学号</a:t>
            </a:r>
            <a:r>
              <a:rPr lang="en-US" altLang="zh-CN" sz="2000" dirty="0"/>
              <a:t>-</a:t>
            </a:r>
            <a:r>
              <a:rPr lang="zh-CN" altLang="en-US" sz="2000" dirty="0"/>
              <a:t>姓名”的格式命名</a:t>
            </a:r>
            <a:endParaRPr lang="zh-CN" altLang="en-US" sz="2000" dirty="0"/>
          </a:p>
          <a:p>
            <a:pPr>
              <a:lnSpc>
                <a:spcPct val="120000"/>
              </a:lnSpc>
            </a:pPr>
            <a:r>
              <a:rPr lang="zh-CN" altLang="en-US" sz="2000" dirty="0"/>
              <a:t>	发送至邮箱：</a:t>
            </a:r>
            <a:r>
              <a:rPr lang="en-US" altLang="zh-CN" sz="2000" dirty="0">
                <a:hlinkClick r:id="rId1"/>
              </a:rPr>
              <a:t>1276868812@qq.com</a:t>
            </a:r>
            <a:endParaRPr lang="en-US" altLang="zh-CN" sz="2000" dirty="0"/>
          </a:p>
          <a:p>
            <a:pPr>
              <a:lnSpc>
                <a:spcPct val="120000"/>
              </a:lnSpc>
            </a:pPr>
            <a:r>
              <a:rPr lang="en-US" altLang="zh-CN" sz="2000" dirty="0"/>
              <a:t>	</a:t>
            </a:r>
            <a:r>
              <a:rPr lang="zh-CN" altLang="en-US" sz="2000" dirty="0"/>
              <a:t>截至时间：</a:t>
            </a:r>
            <a:r>
              <a:rPr lang="en-US" altLang="zh-CN" sz="2000" b="1" u="sng" dirty="0"/>
              <a:t>2025</a:t>
            </a:r>
            <a:r>
              <a:rPr lang="zh-CN" altLang="en-US" sz="2000" b="1" u="sng" dirty="0"/>
              <a:t>年</a:t>
            </a:r>
            <a:r>
              <a:rPr lang="en-US" altLang="zh-CN" sz="2000" b="1" u="sng" dirty="0"/>
              <a:t>12</a:t>
            </a:r>
            <a:r>
              <a:rPr lang="zh-CN" altLang="en-US" sz="2000" b="1" u="sng" dirty="0"/>
              <a:t>月</a:t>
            </a:r>
            <a:r>
              <a:rPr lang="en-US" altLang="zh-CN" sz="2000" b="1" u="sng" dirty="0"/>
              <a:t>15</a:t>
            </a:r>
            <a:r>
              <a:rPr lang="zh-CN" altLang="en-US" sz="2000" b="1" u="sng"/>
              <a:t>日</a:t>
            </a:r>
            <a:endParaRPr lang="en-US" altLang="zh-CN" sz="2000" b="1" u="sng"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zh-CN" altLang="en-US" sz="3200" b="1" dirty="0"/>
              <a:t>实验背景及目的</a:t>
            </a:r>
            <a:endParaRPr lang="en-US" sz="3200" b="1" dirty="0"/>
          </a:p>
        </p:txBody>
      </p:sp>
      <p:sp>
        <p:nvSpPr>
          <p:cNvPr id="3" name="灯片编号占位符 2"/>
          <p:cNvSpPr>
            <a:spLocks noGrp="1"/>
          </p:cNvSpPr>
          <p:nvPr>
            <p:ph type="sldNum" sz="quarter" idx="12"/>
          </p:nvPr>
        </p:nvSpPr>
        <p:spPr/>
        <p:txBody>
          <a:bodyPr/>
          <a:lstStyle/>
          <a:p>
            <a:fld id="{6E164D1E-2680-433A-AFD1-E5C3C54F9A62}" type="slidenum">
              <a:rPr lang="en-US" smtClean="0"/>
            </a:fld>
            <a:endParaRPr lang="en-US"/>
          </a:p>
        </p:txBody>
      </p:sp>
      <p:sp>
        <p:nvSpPr>
          <p:cNvPr id="6" name="矩形 5"/>
          <p:cNvSpPr/>
          <p:nvPr/>
        </p:nvSpPr>
        <p:spPr>
          <a:xfrm>
            <a:off x="906827" y="1243584"/>
            <a:ext cx="10515599" cy="4662110"/>
          </a:xfrm>
          <a:prstGeom prst="rect">
            <a:avLst/>
          </a:prstGeom>
        </p:spPr>
        <p:txBody>
          <a:bodyPr wrap="square">
            <a:spAutoFit/>
          </a:bodyPr>
          <a:lstStyle/>
          <a:p>
            <a:pPr>
              <a:lnSpc>
                <a:spcPct val="150000"/>
              </a:lnSpc>
            </a:pPr>
            <a:r>
              <a:rPr lang="zh-CN" altLang="en-US" sz="2000" dirty="0"/>
              <a:t>       </a:t>
            </a:r>
            <a:r>
              <a:rPr lang="zh-CN" altLang="en-US" sz="2000" b="1" dirty="0"/>
              <a:t>社会弱势性</a:t>
            </a:r>
            <a:r>
              <a:rPr lang="zh-CN" altLang="en-US" sz="2000" dirty="0"/>
              <a:t>是指个人、家庭或群体因资源缺乏难以获取充足的食物、良好的住房条件、平等的教育机会、充分的就业机会、适量的社会服务或消费型娱乐活动，从而影响其拥有正常水平的日常生活、消费和娱乐的不平等社会现象。综合中部五省</a:t>
            </a:r>
            <a:r>
              <a:rPr lang="en-US" altLang="zh-CN" sz="2000" dirty="0"/>
              <a:t>(</a:t>
            </a:r>
            <a:r>
              <a:rPr lang="zh-CN" altLang="en-US" sz="2000" dirty="0"/>
              <a:t>河南、安徽、湖北、湖南、江西</a:t>
            </a:r>
            <a:r>
              <a:rPr lang="en-US" altLang="zh-CN" sz="2000" dirty="0"/>
              <a:t>)</a:t>
            </a:r>
            <a:r>
              <a:rPr lang="zh-CN" altLang="en-US" sz="2000" dirty="0"/>
              <a:t>各地市收人、教育、住房、人口结构等多方面因素，本实验利用主成分分析</a:t>
            </a:r>
            <a:r>
              <a:rPr lang="zh-CN" altLang="en-US" sz="2000" b="1" u="sng" dirty="0"/>
              <a:t>构建社会弱势性综合评价指数</a:t>
            </a:r>
            <a:r>
              <a:rPr lang="zh-CN" altLang="en-US" sz="2000" dirty="0"/>
              <a:t>，结合空间自相关分析和聚类分析，研究</a:t>
            </a:r>
            <a:r>
              <a:rPr lang="zh-CN" altLang="en-US" sz="2000" b="1" u="sng" dirty="0"/>
              <a:t>社会弱势性空间分布格局及分布模式</a:t>
            </a:r>
            <a:r>
              <a:rPr lang="zh-CN" altLang="en-US" sz="2000" dirty="0"/>
              <a:t>，借助空间回归模型探究</a:t>
            </a:r>
            <a:r>
              <a:rPr lang="zh-CN" altLang="en-US" sz="2000" b="1" u="sng" dirty="0"/>
              <a:t>社会弱势性与城市化水平间的关系</a:t>
            </a:r>
            <a:r>
              <a:rPr lang="zh-CN" altLang="en-US" sz="2000" dirty="0"/>
              <a:t>。通过本实验希望达到以下目的</a:t>
            </a:r>
            <a:r>
              <a:rPr lang="en-US" altLang="zh-CN" sz="2000" dirty="0"/>
              <a:t>:</a:t>
            </a:r>
            <a:endParaRPr lang="en-US" altLang="zh-CN" sz="2000" dirty="0"/>
          </a:p>
          <a:p>
            <a:pPr>
              <a:lnSpc>
                <a:spcPct val="150000"/>
              </a:lnSpc>
            </a:pPr>
            <a:r>
              <a:rPr lang="en-US" altLang="zh-CN" sz="2000" b="1" dirty="0"/>
              <a:t>1. </a:t>
            </a:r>
            <a:r>
              <a:rPr lang="zh-CN" altLang="en-US" sz="2000" b="1" dirty="0"/>
              <a:t>理解多维度指标集成的原理和方法</a:t>
            </a:r>
            <a:r>
              <a:rPr lang="en-US" altLang="zh-CN" sz="2000" b="1" dirty="0"/>
              <a:t>:</a:t>
            </a:r>
            <a:endParaRPr lang="en-US" altLang="zh-CN" sz="2000" b="1" dirty="0"/>
          </a:p>
          <a:p>
            <a:pPr>
              <a:lnSpc>
                <a:spcPct val="150000"/>
              </a:lnSpc>
            </a:pPr>
            <a:r>
              <a:rPr lang="en-US" altLang="zh-CN" sz="2000" b="1" dirty="0"/>
              <a:t>2.</a:t>
            </a:r>
            <a:r>
              <a:rPr lang="zh-CN" altLang="en-US" sz="2000" b="1" dirty="0"/>
              <a:t>了解不同类型的空间权重矩阵对空间自相关分析的影响；</a:t>
            </a:r>
            <a:endParaRPr lang="en-US" altLang="zh-CN" sz="2000" b="1" dirty="0"/>
          </a:p>
          <a:p>
            <a:pPr>
              <a:lnSpc>
                <a:spcPct val="150000"/>
              </a:lnSpc>
            </a:pPr>
            <a:r>
              <a:rPr lang="en-US" altLang="zh-CN" sz="2000" b="1" dirty="0"/>
              <a:t>3. </a:t>
            </a:r>
            <a:r>
              <a:rPr lang="zh-CN" altLang="en-US" sz="2000" b="1" dirty="0"/>
              <a:t>掌握并运用空间回归模型研究实际问题。</a:t>
            </a:r>
            <a:endParaRPr lang="zh-CN" altLang="en-US" sz="20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zh-CN" altLang="en-US" sz="3200" b="1" dirty="0"/>
              <a:t>实验数据及软件</a:t>
            </a:r>
            <a:endParaRPr lang="en-US" sz="3200" b="1" dirty="0"/>
          </a:p>
        </p:txBody>
      </p:sp>
      <p:sp>
        <p:nvSpPr>
          <p:cNvPr id="3" name="灯片编号占位符 2"/>
          <p:cNvSpPr>
            <a:spLocks noGrp="1"/>
          </p:cNvSpPr>
          <p:nvPr>
            <p:ph type="sldNum" sz="quarter" idx="12"/>
          </p:nvPr>
        </p:nvSpPr>
        <p:spPr/>
        <p:txBody>
          <a:bodyPr/>
          <a:lstStyle/>
          <a:p>
            <a:fld id="{6E164D1E-2680-433A-AFD1-E5C3C54F9A62}" type="slidenum">
              <a:rPr lang="en-US" smtClean="0"/>
            </a:fld>
            <a:endParaRPr lang="en-US"/>
          </a:p>
        </p:txBody>
      </p:sp>
      <p:sp>
        <p:nvSpPr>
          <p:cNvPr id="4" name="矩形 3"/>
          <p:cNvSpPr/>
          <p:nvPr/>
        </p:nvSpPr>
        <p:spPr>
          <a:xfrm>
            <a:off x="883886" y="1048960"/>
            <a:ext cx="6096000" cy="1692771"/>
          </a:xfrm>
          <a:prstGeom prst="rect">
            <a:avLst/>
          </a:prstGeom>
        </p:spPr>
        <p:txBody>
          <a:bodyPr>
            <a:spAutoFit/>
          </a:bodyPr>
          <a:lstStyle/>
          <a:p>
            <a:r>
              <a:rPr lang="zh-CN" altLang="en-US" sz="2400" b="1" dirty="0"/>
              <a:t>软件：</a:t>
            </a:r>
            <a:endParaRPr lang="zh-CN" altLang="en-US" sz="2400" b="1" dirty="0"/>
          </a:p>
          <a:p>
            <a:pPr marL="285750" indent="-285750">
              <a:buFont typeface="Arial" panose="020B0604020202020204" pitchFamily="34" charset="0"/>
              <a:buChar char="•"/>
            </a:pPr>
            <a:r>
              <a:rPr lang="en-US" altLang="zh-CN" sz="2000" dirty="0" err="1"/>
              <a:t>GeoDA</a:t>
            </a:r>
            <a:endParaRPr lang="en-US" altLang="zh-CN" sz="2000" dirty="0"/>
          </a:p>
          <a:p>
            <a:pPr marL="285750" indent="-285750">
              <a:buFont typeface="Arial" panose="020B0604020202020204" pitchFamily="34" charset="0"/>
              <a:buChar char="•"/>
            </a:pPr>
            <a:r>
              <a:rPr lang="zh-CN" altLang="en-US" sz="2000" dirty="0"/>
              <a:t>ESRI ArcGIS</a:t>
            </a:r>
            <a:endParaRPr lang="zh-CN" altLang="en-US" sz="2000" dirty="0"/>
          </a:p>
          <a:p>
            <a:pPr marL="285750" indent="-285750">
              <a:buFont typeface="Arial" panose="020B0604020202020204" pitchFamily="34" charset="0"/>
              <a:buChar char="•"/>
            </a:pPr>
            <a:r>
              <a:rPr lang="zh-CN" altLang="en-US" sz="2000" dirty="0"/>
              <a:t>SPSS</a:t>
            </a:r>
            <a:endParaRPr lang="zh-CN" altLang="en-US" sz="2000" dirty="0"/>
          </a:p>
          <a:p>
            <a:pPr marL="285750" indent="-285750">
              <a:buFont typeface="Arial" panose="020B0604020202020204" pitchFamily="34" charset="0"/>
              <a:buChar char="•"/>
            </a:pPr>
            <a:r>
              <a:rPr lang="zh-CN" altLang="en-US" sz="2000" dirty="0"/>
              <a:t>Microsoft Excel</a:t>
            </a:r>
            <a:endParaRPr lang="zh-CN" altLang="en-US" sz="2000" dirty="0"/>
          </a:p>
        </p:txBody>
      </p:sp>
      <p:sp>
        <p:nvSpPr>
          <p:cNvPr id="5" name="矩形 4"/>
          <p:cNvSpPr/>
          <p:nvPr/>
        </p:nvSpPr>
        <p:spPr>
          <a:xfrm>
            <a:off x="883886" y="2920602"/>
            <a:ext cx="1107996" cy="461665"/>
          </a:xfrm>
          <a:prstGeom prst="rect">
            <a:avLst/>
          </a:prstGeom>
        </p:spPr>
        <p:txBody>
          <a:bodyPr wrap="none">
            <a:spAutoFit/>
          </a:bodyPr>
          <a:lstStyle/>
          <a:p>
            <a:r>
              <a:rPr lang="zh-CN" altLang="en-US" sz="2400" b="1" dirty="0"/>
              <a:t>数据：</a:t>
            </a:r>
            <a:endParaRPr lang="zh-CN" altLang="en-US" sz="2400" b="1" dirty="0"/>
          </a:p>
        </p:txBody>
      </p:sp>
      <p:sp>
        <p:nvSpPr>
          <p:cNvPr id="7" name="矩形 6"/>
          <p:cNvSpPr/>
          <p:nvPr/>
        </p:nvSpPr>
        <p:spPr>
          <a:xfrm>
            <a:off x="935223" y="3689925"/>
            <a:ext cx="10072377" cy="369332"/>
          </a:xfrm>
          <a:prstGeom prst="rect">
            <a:avLst/>
          </a:prstGeom>
        </p:spPr>
        <p:txBody>
          <a:bodyPr wrap="square">
            <a:spAutoFit/>
          </a:bodyPr>
          <a:lstStyle/>
          <a:p>
            <a:r>
              <a:rPr lang="zh-CN" altLang="en-US" dirty="0"/>
              <a:t>本实验所使用的数据存储于</a:t>
            </a:r>
            <a:r>
              <a:rPr lang="en-US" altLang="zh-CN" dirty="0"/>
              <a:t>data_exp1</a:t>
            </a:r>
            <a:r>
              <a:rPr lang="zh-CN" altLang="en-US" dirty="0"/>
              <a:t>文件夹中，包含的数据内容及其来源如下：</a:t>
            </a:r>
            <a:endParaRPr lang="zh-CN" altLang="en-US" dirty="0"/>
          </a:p>
        </p:txBody>
      </p:sp>
      <p:graphicFrame>
        <p:nvGraphicFramePr>
          <p:cNvPr id="8" name="表格 7"/>
          <p:cNvGraphicFramePr>
            <a:graphicFrameLocks noGrp="1"/>
          </p:cNvGraphicFramePr>
          <p:nvPr/>
        </p:nvGraphicFramePr>
        <p:xfrm>
          <a:off x="1038087" y="4298581"/>
          <a:ext cx="9838884" cy="1925320"/>
        </p:xfrm>
        <a:graphic>
          <a:graphicData uri="http://schemas.openxmlformats.org/drawingml/2006/table">
            <a:tbl>
              <a:tblPr firstRow="1" bandRow="1">
                <a:tableStyleId>{5C22544A-7EE6-4342-B048-85BDC9FD1C3A}</a:tableStyleId>
              </a:tblPr>
              <a:tblGrid>
                <a:gridCol w="2459721"/>
                <a:gridCol w="2459721"/>
                <a:gridCol w="2459721"/>
                <a:gridCol w="2459721"/>
              </a:tblGrid>
              <a:tr h="370840">
                <a:tc>
                  <a:txBody>
                    <a:bodyPr/>
                    <a:lstStyle/>
                    <a:p>
                      <a:r>
                        <a:rPr lang="zh-CN" altLang="en-US" dirty="0"/>
                        <a:t>数据类型</a:t>
                      </a:r>
                      <a:endParaRPr lang="zh-CN" altLang="en-US" dirty="0"/>
                    </a:p>
                  </a:txBody>
                  <a:tcPr/>
                </a:tc>
                <a:tc>
                  <a:txBody>
                    <a:bodyPr/>
                    <a:lstStyle/>
                    <a:p>
                      <a:r>
                        <a:rPr lang="zh-CN" altLang="en-US" dirty="0"/>
                        <a:t>数据来源</a:t>
                      </a:r>
                      <a:endParaRPr lang="zh-CN" altLang="en-US" dirty="0"/>
                    </a:p>
                  </a:txBody>
                  <a:tcPr/>
                </a:tc>
                <a:tc>
                  <a:txBody>
                    <a:bodyPr/>
                    <a:lstStyle/>
                    <a:p>
                      <a:r>
                        <a:rPr lang="zh-CN" altLang="en-US" dirty="0"/>
                        <a:t>数据内容</a:t>
                      </a:r>
                      <a:endParaRPr lang="zh-CN" altLang="en-US" dirty="0"/>
                    </a:p>
                  </a:txBody>
                  <a:tcPr/>
                </a:tc>
                <a:tc>
                  <a:txBody>
                    <a:bodyPr/>
                    <a:lstStyle/>
                    <a:p>
                      <a:r>
                        <a:rPr lang="zh-CN" altLang="en-US" dirty="0"/>
                        <a:t>数据说明</a:t>
                      </a:r>
                      <a:endParaRPr lang="zh-CN" altLang="en-US" dirty="0"/>
                    </a:p>
                  </a:txBody>
                  <a:tcPr/>
                </a:tc>
              </a:tr>
              <a:tr h="370840">
                <a:tc>
                  <a:txBody>
                    <a:bodyPr/>
                    <a:lstStyle/>
                    <a:p>
                      <a:r>
                        <a:rPr lang="zh-CN" altLang="en-US" dirty="0"/>
                        <a:t>社会经济数据</a:t>
                      </a:r>
                      <a:endParaRPr lang="en-US" altLang="zh-CN" dirty="0"/>
                    </a:p>
                  </a:txBody>
                  <a:tcPr/>
                </a:tc>
                <a:tc>
                  <a:txBody>
                    <a:bodyPr/>
                    <a:lstStyle/>
                    <a:p>
                      <a:r>
                        <a:rPr lang="zh-CN" altLang="en-US" dirty="0"/>
                        <a:t>中国社会经济统计资料及相关统计年鉴</a:t>
                      </a:r>
                      <a:endParaRPr lang="zh-CN" altLang="en-US" dirty="0"/>
                    </a:p>
                  </a:txBody>
                  <a:tcPr/>
                </a:tc>
                <a:tc>
                  <a:txBody>
                    <a:bodyPr/>
                    <a:lstStyle/>
                    <a:p>
                      <a:r>
                        <a:rPr lang="zh-CN" altLang="en-US" dirty="0"/>
                        <a:t>统计地级市水平的收入、教育、住房、人口等多维度指标</a:t>
                      </a:r>
                      <a:endParaRPr lang="zh-CN" altLang="en-US" dirty="0"/>
                    </a:p>
                  </a:txBody>
                  <a:tcPr/>
                </a:tc>
                <a:tc>
                  <a:txBody>
                    <a:bodyPr/>
                    <a:lstStyle/>
                    <a:p>
                      <a:r>
                        <a:rPr lang="zh-CN" altLang="en-US" dirty="0"/>
                        <a:t>表格数据</a:t>
                      </a:r>
                      <a:endParaRPr lang="zh-CN" altLang="en-US" dirty="0"/>
                    </a:p>
                  </a:txBody>
                  <a:tcPr/>
                </a:tc>
              </a:tr>
              <a:tr h="370840">
                <a:tc>
                  <a:txBody>
                    <a:bodyPr/>
                    <a:lstStyle/>
                    <a:p>
                      <a:r>
                        <a:rPr lang="zh-CN" altLang="en-US" dirty="0"/>
                        <a:t>空间数据</a:t>
                      </a:r>
                      <a:endParaRPr lang="zh-CN" altLang="en-US" dirty="0"/>
                    </a:p>
                  </a:txBody>
                  <a:tcPr/>
                </a:tc>
                <a:tc>
                  <a:txBody>
                    <a:bodyPr/>
                    <a:lstStyle/>
                    <a:p>
                      <a:r>
                        <a:rPr lang="zh-CN" altLang="en-US" dirty="0"/>
                        <a:t>网络获取</a:t>
                      </a:r>
                      <a:endParaRPr lang="zh-CN" altLang="en-US" dirty="0"/>
                    </a:p>
                  </a:txBody>
                  <a:tcPr/>
                </a:tc>
                <a:tc>
                  <a:txBody>
                    <a:bodyPr/>
                    <a:lstStyle/>
                    <a:p>
                      <a:r>
                        <a:rPr lang="zh-CN" altLang="en-US" dirty="0"/>
                        <a:t>中部五省各地市示意点</a:t>
                      </a:r>
                      <a:endParaRPr lang="zh-CN" altLang="en-US" dirty="0"/>
                    </a:p>
                  </a:txBody>
                  <a:tcPr/>
                </a:tc>
                <a:tc>
                  <a:txBody>
                    <a:bodyPr/>
                    <a:lstStyle/>
                    <a:p>
                      <a:r>
                        <a:rPr lang="zh-CN" altLang="en-US" dirty="0"/>
                        <a:t>矢量格式、点数据</a:t>
                      </a:r>
                      <a:endParaRPr lang="zh-CN" altLang="en-US" dirty="0"/>
                    </a:p>
                  </a:txBody>
                  <a:tcPr/>
                </a:tc>
              </a:tr>
            </a:tbl>
          </a:graphicData>
        </a:graphic>
      </p:graphicFrame>
      <p:pic>
        <p:nvPicPr>
          <p:cNvPr id="9" name="图片 8"/>
          <p:cNvPicPr>
            <a:picLocks noChangeAspect="1"/>
          </p:cNvPicPr>
          <p:nvPr/>
        </p:nvPicPr>
        <p:blipFill>
          <a:blip r:embed="rId1"/>
          <a:stretch>
            <a:fillRect/>
          </a:stretch>
        </p:blipFill>
        <p:spPr>
          <a:xfrm>
            <a:off x="4113734" y="1338395"/>
            <a:ext cx="7885163" cy="212133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sz="3200" b="1" dirty="0"/>
              <a:t>1.</a:t>
            </a:r>
            <a:r>
              <a:rPr lang="zh-CN" altLang="en-US" sz="3200" b="1" dirty="0"/>
              <a:t> 探索性数据分析</a:t>
            </a:r>
            <a:endParaRPr lang="en-US" sz="3200" b="1" dirty="0"/>
          </a:p>
        </p:txBody>
      </p:sp>
      <p:sp>
        <p:nvSpPr>
          <p:cNvPr id="3" name="灯片编号占位符 2"/>
          <p:cNvSpPr>
            <a:spLocks noGrp="1"/>
          </p:cNvSpPr>
          <p:nvPr>
            <p:ph type="sldNum" sz="quarter" idx="12"/>
          </p:nvPr>
        </p:nvSpPr>
        <p:spPr>
          <a:xfrm>
            <a:off x="9448800" y="6575504"/>
            <a:ext cx="2743200" cy="365125"/>
          </a:xfrm>
        </p:spPr>
        <p:txBody>
          <a:bodyPr/>
          <a:lstStyle/>
          <a:p>
            <a:fld id="{6E164D1E-2680-433A-AFD1-E5C3C54F9A62}" type="slidenum">
              <a:rPr lang="en-US" smtClean="0"/>
            </a:fld>
            <a:endParaRPr lang="en-US"/>
          </a:p>
        </p:txBody>
      </p:sp>
      <p:sp>
        <p:nvSpPr>
          <p:cNvPr id="10" name="矩形 9"/>
          <p:cNvSpPr/>
          <p:nvPr/>
        </p:nvSpPr>
        <p:spPr>
          <a:xfrm>
            <a:off x="492000" y="874283"/>
            <a:ext cx="10363201" cy="707886"/>
          </a:xfrm>
          <a:prstGeom prst="rect">
            <a:avLst/>
          </a:prstGeom>
        </p:spPr>
        <p:txBody>
          <a:bodyPr wrap="square">
            <a:spAutoFit/>
          </a:bodyPr>
          <a:lstStyle/>
          <a:p>
            <a:r>
              <a:rPr lang="zh-CN" altLang="en-US" sz="2000" dirty="0"/>
              <a:t>本次实验采集的社会经济指标主要包括收入、教育、住房和人口结构等多个方面，进行描述性统计的主要步骤如下。</a:t>
            </a:r>
            <a:endParaRPr lang="zh-CN" altLang="en-US" sz="2000" dirty="0"/>
          </a:p>
        </p:txBody>
      </p:sp>
      <p:pic>
        <p:nvPicPr>
          <p:cNvPr id="11" name="图片 10"/>
          <p:cNvPicPr>
            <a:picLocks noChangeAspect="1"/>
          </p:cNvPicPr>
          <p:nvPr/>
        </p:nvPicPr>
        <p:blipFill>
          <a:blip r:embed="rId1"/>
          <a:stretch>
            <a:fillRect/>
          </a:stretch>
        </p:blipFill>
        <p:spPr>
          <a:xfrm>
            <a:off x="492000" y="2264056"/>
            <a:ext cx="4362633" cy="2512409"/>
          </a:xfrm>
          <a:prstGeom prst="rect">
            <a:avLst/>
          </a:prstGeom>
        </p:spPr>
      </p:pic>
      <p:sp>
        <p:nvSpPr>
          <p:cNvPr id="12" name="文本框 11"/>
          <p:cNvSpPr txBox="1"/>
          <p:nvPr/>
        </p:nvSpPr>
        <p:spPr>
          <a:xfrm>
            <a:off x="886690" y="1813125"/>
            <a:ext cx="8340437"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基于</a:t>
            </a:r>
            <a:r>
              <a:rPr lang="en-US" altLang="zh-CN" dirty="0"/>
              <a:t>SPSS</a:t>
            </a:r>
            <a:r>
              <a:rPr lang="zh-CN" altLang="en-US" dirty="0"/>
              <a:t>做描述性统计，认识各项原始指标的数量特征，首先打开数据：</a:t>
            </a:r>
            <a:endParaRPr lang="zh-CN" altLang="en-US" dirty="0"/>
          </a:p>
        </p:txBody>
      </p:sp>
      <p:pic>
        <p:nvPicPr>
          <p:cNvPr id="13" name="图片 12"/>
          <p:cNvPicPr>
            <a:picLocks noChangeAspect="1"/>
          </p:cNvPicPr>
          <p:nvPr/>
        </p:nvPicPr>
        <p:blipFill>
          <a:blip r:embed="rId2"/>
          <a:stretch>
            <a:fillRect/>
          </a:stretch>
        </p:blipFill>
        <p:spPr>
          <a:xfrm>
            <a:off x="2214467" y="3859214"/>
            <a:ext cx="3157805" cy="2195426"/>
          </a:xfrm>
          <a:prstGeom prst="rect">
            <a:avLst/>
          </a:prstGeom>
        </p:spPr>
      </p:pic>
      <p:pic>
        <p:nvPicPr>
          <p:cNvPr id="14" name="图片 13"/>
          <p:cNvPicPr>
            <a:picLocks noChangeAspect="1"/>
          </p:cNvPicPr>
          <p:nvPr/>
        </p:nvPicPr>
        <p:blipFill>
          <a:blip r:embed="rId3"/>
          <a:stretch>
            <a:fillRect/>
          </a:stretch>
        </p:blipFill>
        <p:spPr>
          <a:xfrm>
            <a:off x="5823101" y="2672131"/>
            <a:ext cx="5498834" cy="307458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sz="3200" b="1" dirty="0"/>
              <a:t>1.</a:t>
            </a:r>
            <a:r>
              <a:rPr lang="zh-CN" altLang="en-US" sz="3200" b="1" dirty="0"/>
              <a:t> 探索性数据分析</a:t>
            </a:r>
            <a:endParaRPr lang="en-US" sz="3200" b="1" dirty="0"/>
          </a:p>
        </p:txBody>
      </p:sp>
      <p:sp>
        <p:nvSpPr>
          <p:cNvPr id="3" name="灯片编号占位符 2"/>
          <p:cNvSpPr>
            <a:spLocks noGrp="1"/>
          </p:cNvSpPr>
          <p:nvPr>
            <p:ph type="sldNum" sz="quarter" idx="12"/>
          </p:nvPr>
        </p:nvSpPr>
        <p:spPr>
          <a:xfrm>
            <a:off x="9448800" y="6575504"/>
            <a:ext cx="2743200" cy="365125"/>
          </a:xfrm>
        </p:spPr>
        <p:txBody>
          <a:bodyPr/>
          <a:lstStyle/>
          <a:p>
            <a:fld id="{6E164D1E-2680-433A-AFD1-E5C3C54F9A62}" type="slidenum">
              <a:rPr lang="en-US" smtClean="0"/>
            </a:fld>
            <a:endParaRPr lang="en-US"/>
          </a:p>
        </p:txBody>
      </p:sp>
      <p:sp>
        <p:nvSpPr>
          <p:cNvPr id="10" name="矩形 9"/>
          <p:cNvSpPr/>
          <p:nvPr/>
        </p:nvSpPr>
        <p:spPr>
          <a:xfrm>
            <a:off x="492000" y="874283"/>
            <a:ext cx="10363201" cy="1323439"/>
          </a:xfrm>
          <a:prstGeom prst="rect">
            <a:avLst/>
          </a:prstGeom>
        </p:spPr>
        <p:txBody>
          <a:bodyPr wrap="square">
            <a:spAutoFit/>
          </a:bodyPr>
          <a:lstStyle/>
          <a:p>
            <a:pPr marL="342900" indent="-342900">
              <a:buFont typeface="Wingdings" panose="05000000000000000000" pitchFamily="2" charset="2"/>
              <a:buChar char="Ø"/>
            </a:pPr>
            <a:r>
              <a:rPr lang="zh-CN" altLang="en-US" sz="2000" dirty="0"/>
              <a:t>点击</a:t>
            </a:r>
            <a:r>
              <a:rPr lang="en-US" altLang="zh-CN" sz="2000" dirty="0"/>
              <a:t>【</a:t>
            </a:r>
            <a:r>
              <a:rPr lang="zh-CN" altLang="en-US" sz="2000" dirty="0"/>
              <a:t>分析</a:t>
            </a:r>
            <a:r>
              <a:rPr lang="en-US" altLang="zh-CN" sz="2000" dirty="0"/>
              <a:t>】》【</a:t>
            </a:r>
            <a:r>
              <a:rPr lang="zh-CN" altLang="en-US" sz="2000" dirty="0"/>
              <a:t>描述统计</a:t>
            </a:r>
            <a:r>
              <a:rPr lang="en-US" altLang="zh-CN" sz="2000" dirty="0"/>
              <a:t>】》【</a:t>
            </a:r>
            <a:r>
              <a:rPr lang="zh-CN" altLang="en-US" sz="2000" dirty="0"/>
              <a:t>描述</a:t>
            </a:r>
            <a:r>
              <a:rPr lang="en-US" altLang="zh-CN" sz="2000" dirty="0"/>
              <a:t>】</a:t>
            </a:r>
            <a:r>
              <a:rPr lang="zh-CN" altLang="en-US" sz="2000" dirty="0"/>
              <a:t>。选取与主题“社会弱势性”相关的变量，其中</a:t>
            </a:r>
            <a:r>
              <a:rPr lang="en-US" altLang="zh-CN" sz="2000" dirty="0"/>
              <a:t>PAC</a:t>
            </a:r>
            <a:r>
              <a:rPr lang="zh-CN" altLang="en-US" sz="2000" dirty="0"/>
              <a:t>是行政区划代码，可以通过</a:t>
            </a:r>
            <a:r>
              <a:rPr lang="en-US" altLang="zh-CN" sz="2000" dirty="0"/>
              <a:t>Ctrl</a:t>
            </a:r>
            <a:r>
              <a:rPr lang="zh-CN" altLang="en-US" sz="2000" dirty="0"/>
              <a:t>键选择除下图左侧四个以外的其他变量，通过     完成变量的添加和删除，之后点击确定，将结果输出保存。</a:t>
            </a:r>
            <a:endParaRPr lang="zh-CN" altLang="en-US" sz="2000" dirty="0"/>
          </a:p>
          <a:p>
            <a:r>
              <a:rPr lang="en-US" altLang="zh-CN" sz="2000" dirty="0"/>
              <a:t>   </a:t>
            </a:r>
            <a:endParaRPr lang="zh-CN" altLang="en-US" sz="2000" dirty="0"/>
          </a:p>
        </p:txBody>
      </p:sp>
      <p:pic>
        <p:nvPicPr>
          <p:cNvPr id="4" name="图片 3"/>
          <p:cNvPicPr>
            <a:picLocks noChangeAspect="1"/>
          </p:cNvPicPr>
          <p:nvPr/>
        </p:nvPicPr>
        <p:blipFill>
          <a:blip r:embed="rId1"/>
          <a:stretch>
            <a:fillRect/>
          </a:stretch>
        </p:blipFill>
        <p:spPr>
          <a:xfrm>
            <a:off x="9925169" y="1215892"/>
            <a:ext cx="300739" cy="294956"/>
          </a:xfrm>
          <a:prstGeom prst="rect">
            <a:avLst/>
          </a:prstGeom>
        </p:spPr>
      </p:pic>
      <p:pic>
        <p:nvPicPr>
          <p:cNvPr id="5" name="图片 4"/>
          <p:cNvPicPr>
            <a:picLocks noChangeAspect="1"/>
          </p:cNvPicPr>
          <p:nvPr/>
        </p:nvPicPr>
        <p:blipFill>
          <a:blip r:embed="rId2"/>
          <a:stretch>
            <a:fillRect/>
          </a:stretch>
        </p:blipFill>
        <p:spPr>
          <a:xfrm>
            <a:off x="571282" y="2268316"/>
            <a:ext cx="4571525" cy="2792252"/>
          </a:xfrm>
          <a:prstGeom prst="rect">
            <a:avLst/>
          </a:prstGeom>
        </p:spPr>
      </p:pic>
      <p:pic>
        <p:nvPicPr>
          <p:cNvPr id="6" name="图片 5"/>
          <p:cNvPicPr>
            <a:picLocks noChangeAspect="1"/>
          </p:cNvPicPr>
          <p:nvPr/>
        </p:nvPicPr>
        <p:blipFill>
          <a:blip r:embed="rId3"/>
          <a:stretch>
            <a:fillRect/>
          </a:stretch>
        </p:blipFill>
        <p:spPr>
          <a:xfrm>
            <a:off x="5560581" y="2268316"/>
            <a:ext cx="6182531" cy="346458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sz="3200" b="1" dirty="0"/>
              <a:t>2.</a:t>
            </a:r>
            <a:r>
              <a:rPr lang="zh-CN" altLang="en-US" sz="3200" b="1" dirty="0"/>
              <a:t> 综合指数构建</a:t>
            </a:r>
            <a:endParaRPr lang="en-US" sz="3200" b="1" dirty="0"/>
          </a:p>
        </p:txBody>
      </p:sp>
      <p:sp>
        <p:nvSpPr>
          <p:cNvPr id="3" name="灯片编号占位符 2"/>
          <p:cNvSpPr>
            <a:spLocks noGrp="1"/>
          </p:cNvSpPr>
          <p:nvPr>
            <p:ph type="sldNum" sz="quarter" idx="12"/>
          </p:nvPr>
        </p:nvSpPr>
        <p:spPr>
          <a:xfrm>
            <a:off x="9448800" y="6575504"/>
            <a:ext cx="2743200" cy="365125"/>
          </a:xfrm>
        </p:spPr>
        <p:txBody>
          <a:bodyPr/>
          <a:lstStyle/>
          <a:p>
            <a:fld id="{6E164D1E-2680-433A-AFD1-E5C3C54F9A62}" type="slidenum">
              <a:rPr lang="en-US" smtClean="0"/>
            </a:fld>
            <a:endParaRPr lang="en-US"/>
          </a:p>
        </p:txBody>
      </p:sp>
      <p:sp>
        <p:nvSpPr>
          <p:cNvPr id="8" name="矩形 7"/>
          <p:cNvSpPr/>
          <p:nvPr/>
        </p:nvSpPr>
        <p:spPr>
          <a:xfrm>
            <a:off x="492000" y="874283"/>
            <a:ext cx="11361949" cy="1400383"/>
          </a:xfrm>
          <a:prstGeom prst="rect">
            <a:avLst/>
          </a:prstGeom>
        </p:spPr>
        <p:txBody>
          <a:bodyPr wrap="square">
            <a:spAutoFit/>
          </a:bodyPr>
          <a:lstStyle/>
          <a:p>
            <a:r>
              <a:rPr lang="zh-CN" altLang="en-US" sz="2000" b="1" dirty="0"/>
              <a:t>① 数据标准化</a:t>
            </a:r>
            <a:endParaRPr lang="en-US" altLang="zh-CN" sz="2000" b="1" dirty="0"/>
          </a:p>
          <a:p>
            <a:pPr>
              <a:spcBef>
                <a:spcPts val="600"/>
              </a:spcBef>
            </a:pPr>
            <a:r>
              <a:rPr lang="zh-CN" altLang="en-US" sz="2000" dirty="0"/>
              <a:t>       数据标准化是将数据按比例缩放至一个小区间内。数据的标准化</a:t>
            </a:r>
            <a:r>
              <a:rPr lang="en-US" altLang="zh-CN" sz="2000" dirty="0"/>
              <a:t>/</a:t>
            </a:r>
            <a:r>
              <a:rPr lang="zh-CN" altLang="en-US" sz="2000" dirty="0"/>
              <a:t>归一化常用方法有</a:t>
            </a:r>
            <a:r>
              <a:rPr lang="en-US" altLang="zh-CN" sz="2000" dirty="0"/>
              <a:t>min-max</a:t>
            </a:r>
            <a:r>
              <a:rPr lang="zh-CN" altLang="en-US" sz="2000" dirty="0"/>
              <a:t>标准化（离差标准化，对原始数据线性变换，使结果落在</a:t>
            </a:r>
            <a:r>
              <a:rPr lang="en-US" altLang="zh-CN" sz="2000" dirty="0"/>
              <a:t>[0,1]</a:t>
            </a:r>
            <a:r>
              <a:rPr lang="zh-CN" altLang="en-US" sz="2000" dirty="0"/>
              <a:t>）、</a:t>
            </a:r>
            <a:r>
              <a:rPr lang="en-US" altLang="zh-CN" sz="2000" dirty="0"/>
              <a:t>Z-score</a:t>
            </a:r>
            <a:r>
              <a:rPr lang="zh-CN" altLang="en-US" sz="2000" dirty="0"/>
              <a:t>标准化（即化成标准正态分布曲线）。</a:t>
            </a:r>
            <a:endParaRPr lang="zh-CN" altLang="en-US" sz="2000" dirty="0"/>
          </a:p>
        </p:txBody>
      </p:sp>
      <p:pic>
        <p:nvPicPr>
          <p:cNvPr id="4098" name="Picture 2" descr="https://pic2.zhimg.com/80/v2-0755ccdf3b8320cd6b04544800ccab8d_1440w.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82559" y="3434726"/>
            <a:ext cx="2663644" cy="126653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pic1.zhimg.com/80/v2-f7d2346e92ca286f3b4d3bda5fa8e9f0_1440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559" y="2680146"/>
            <a:ext cx="4494925" cy="364114"/>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832519" y="5296609"/>
            <a:ext cx="4251485" cy="400110"/>
          </a:xfrm>
          <a:prstGeom prst="rect">
            <a:avLst/>
          </a:prstGeom>
        </p:spPr>
        <p:txBody>
          <a:bodyPr wrap="none">
            <a:spAutoFit/>
          </a:bodyPr>
          <a:lstStyle/>
          <a:p>
            <a:r>
              <a:rPr lang="zh-CN" altLang="en-US" sz="2000" dirty="0"/>
              <a:t>这里极值标准化的结果落在</a:t>
            </a:r>
            <a:r>
              <a:rPr lang="en-US" altLang="zh-CN" sz="2000" dirty="0"/>
              <a:t>[0,1]</a:t>
            </a:r>
            <a:r>
              <a:rPr lang="zh-CN" altLang="en-US" sz="2000" dirty="0"/>
              <a:t>内。</a:t>
            </a:r>
            <a:endParaRPr lang="zh-CN" altLang="en-US" sz="2000" dirty="0"/>
          </a:p>
        </p:txBody>
      </p:sp>
      <p:sp>
        <p:nvSpPr>
          <p:cNvPr id="9" name="矩形 8"/>
          <p:cNvSpPr/>
          <p:nvPr/>
        </p:nvSpPr>
        <p:spPr>
          <a:xfrm>
            <a:off x="6325704" y="2169810"/>
            <a:ext cx="5442677" cy="1077218"/>
          </a:xfrm>
          <a:prstGeom prst="rect">
            <a:avLst/>
          </a:prstGeom>
        </p:spPr>
        <p:txBody>
          <a:bodyPr wrap="square">
            <a:spAutoFit/>
          </a:bodyPr>
          <a:lstStyle/>
          <a:p>
            <a:pPr marL="285750" indent="-285750">
              <a:buFont typeface="Wingdings" panose="05000000000000000000" pitchFamily="2" charset="2"/>
              <a:buChar char="Ø"/>
            </a:pPr>
            <a:r>
              <a:rPr lang="zh-CN" altLang="en-US" sz="1600" dirty="0"/>
              <a:t>打开前面的</a:t>
            </a:r>
            <a:r>
              <a:rPr lang="en-US" altLang="zh-CN" sz="1600" dirty="0"/>
              <a:t>Excel</a:t>
            </a:r>
            <a:r>
              <a:rPr lang="zh-CN" altLang="en-US" sz="1600" dirty="0"/>
              <a:t>表开始实验。将社会弱势性指标全部复制到新的工作表进行备份，并重命名为“标准化”。基于标准化公式对多指标进行标准化处理（注意正负指标） ，并将标准化结果另存为工作表。</a:t>
            </a:r>
            <a:endParaRPr lang="zh-CN" altLang="en-US" sz="1600" dirty="0"/>
          </a:p>
        </p:txBody>
      </p:sp>
      <p:pic>
        <p:nvPicPr>
          <p:cNvPr id="13" name="图片 12"/>
          <p:cNvPicPr>
            <a:picLocks noChangeAspect="1"/>
          </p:cNvPicPr>
          <p:nvPr/>
        </p:nvPicPr>
        <p:blipFill>
          <a:blip r:embed="rId3"/>
          <a:stretch>
            <a:fillRect/>
          </a:stretch>
        </p:blipFill>
        <p:spPr>
          <a:xfrm>
            <a:off x="6600304" y="3318179"/>
            <a:ext cx="4608889" cy="318617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sz="3200" b="1" dirty="0"/>
              <a:t>2.</a:t>
            </a:r>
            <a:r>
              <a:rPr lang="zh-CN" altLang="en-US" sz="3200" b="1" dirty="0"/>
              <a:t> 综合指数构建</a:t>
            </a:r>
            <a:endParaRPr lang="en-US" sz="3200" b="1" dirty="0"/>
          </a:p>
        </p:txBody>
      </p:sp>
      <p:sp>
        <p:nvSpPr>
          <p:cNvPr id="3" name="灯片编号占位符 2"/>
          <p:cNvSpPr>
            <a:spLocks noGrp="1"/>
          </p:cNvSpPr>
          <p:nvPr>
            <p:ph type="sldNum" sz="quarter" idx="12"/>
          </p:nvPr>
        </p:nvSpPr>
        <p:spPr>
          <a:xfrm>
            <a:off x="9448800" y="6575504"/>
            <a:ext cx="2743200" cy="365125"/>
          </a:xfrm>
        </p:spPr>
        <p:txBody>
          <a:bodyPr/>
          <a:lstStyle/>
          <a:p>
            <a:fld id="{6E164D1E-2680-433A-AFD1-E5C3C54F9A62}" type="slidenum">
              <a:rPr lang="en-US" smtClean="0"/>
            </a:fld>
            <a:endParaRPr lang="en-US"/>
          </a:p>
        </p:txBody>
      </p:sp>
      <p:sp>
        <p:nvSpPr>
          <p:cNvPr id="8" name="矩形 7"/>
          <p:cNvSpPr/>
          <p:nvPr/>
        </p:nvSpPr>
        <p:spPr>
          <a:xfrm>
            <a:off x="492000" y="874283"/>
            <a:ext cx="11123651" cy="1308050"/>
          </a:xfrm>
          <a:prstGeom prst="rect">
            <a:avLst/>
          </a:prstGeom>
        </p:spPr>
        <p:txBody>
          <a:bodyPr wrap="square">
            <a:spAutoFit/>
          </a:bodyPr>
          <a:lstStyle/>
          <a:p>
            <a:r>
              <a:rPr lang="zh-CN" altLang="en-US" sz="2000" b="1" dirty="0"/>
              <a:t>② 主成分分析</a:t>
            </a:r>
            <a:endParaRPr lang="en-US" altLang="zh-CN" sz="2000" b="1" dirty="0"/>
          </a:p>
          <a:p>
            <a:endParaRPr lang="en-US" altLang="zh-CN" sz="2000" b="1" dirty="0"/>
          </a:p>
          <a:p>
            <a:pPr marL="342900" indent="-342900">
              <a:spcBef>
                <a:spcPts val="600"/>
              </a:spcBef>
              <a:buFont typeface="Wingdings" panose="05000000000000000000" pitchFamily="2" charset="2"/>
              <a:buChar char="Ø"/>
            </a:pPr>
            <a:r>
              <a:rPr lang="zh-CN" altLang="en-US" dirty="0"/>
              <a:t>基于</a:t>
            </a:r>
            <a:r>
              <a:rPr lang="en-US" altLang="zh-CN" dirty="0"/>
              <a:t>SPSS</a:t>
            </a:r>
            <a:r>
              <a:rPr lang="zh-CN" altLang="en-US" dirty="0"/>
              <a:t>对标准化结果进行主成分分析，打开数据，</a:t>
            </a:r>
            <a:r>
              <a:rPr lang="zh-CN" altLang="en-US" sz="1600" dirty="0"/>
              <a:t>点击</a:t>
            </a:r>
            <a:r>
              <a:rPr lang="en-US" altLang="zh-CN" sz="1600" dirty="0"/>
              <a:t>【</a:t>
            </a:r>
            <a:r>
              <a:rPr lang="zh-CN" altLang="en-US" sz="1600" dirty="0"/>
              <a:t>分析</a:t>
            </a:r>
            <a:r>
              <a:rPr lang="en-US" altLang="zh-CN" sz="1600" dirty="0"/>
              <a:t>】》【</a:t>
            </a:r>
            <a:r>
              <a:rPr lang="zh-CN" altLang="en-US" sz="1600" dirty="0"/>
              <a:t>降维</a:t>
            </a:r>
            <a:r>
              <a:rPr lang="en-US" altLang="zh-CN" sz="1600" dirty="0"/>
              <a:t>】》【</a:t>
            </a:r>
            <a:r>
              <a:rPr lang="zh-CN" altLang="en-US" sz="1600" dirty="0"/>
              <a:t>因子分析</a:t>
            </a:r>
            <a:r>
              <a:rPr lang="en-US" altLang="zh-CN" sz="1600" dirty="0"/>
              <a:t>】</a:t>
            </a:r>
            <a:r>
              <a:rPr lang="zh-CN" altLang="en-US" sz="1600" dirty="0"/>
              <a:t>，各个参数的设置见图。</a:t>
            </a:r>
            <a:endParaRPr lang="zh-CN" altLang="en-US" dirty="0"/>
          </a:p>
        </p:txBody>
      </p:sp>
      <p:pic>
        <p:nvPicPr>
          <p:cNvPr id="14" name="图片 13"/>
          <p:cNvPicPr>
            <a:picLocks noChangeAspect="1"/>
          </p:cNvPicPr>
          <p:nvPr/>
        </p:nvPicPr>
        <p:blipFill>
          <a:blip r:embed="rId1"/>
          <a:stretch>
            <a:fillRect/>
          </a:stretch>
        </p:blipFill>
        <p:spPr>
          <a:xfrm>
            <a:off x="833232" y="2580235"/>
            <a:ext cx="3390500" cy="2375015"/>
          </a:xfrm>
          <a:prstGeom prst="rect">
            <a:avLst/>
          </a:prstGeom>
        </p:spPr>
      </p:pic>
      <p:pic>
        <p:nvPicPr>
          <p:cNvPr id="15" name="图片 14"/>
          <p:cNvPicPr>
            <a:picLocks noChangeAspect="1"/>
          </p:cNvPicPr>
          <p:nvPr/>
        </p:nvPicPr>
        <p:blipFill>
          <a:blip r:embed="rId2"/>
          <a:stretch>
            <a:fillRect/>
          </a:stretch>
        </p:blipFill>
        <p:spPr>
          <a:xfrm>
            <a:off x="4760422" y="2263698"/>
            <a:ext cx="6777968" cy="387940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sz="3200" b="1" dirty="0"/>
              <a:t>2.</a:t>
            </a:r>
            <a:r>
              <a:rPr lang="zh-CN" altLang="en-US" sz="3200" b="1" dirty="0"/>
              <a:t> 综合指数构建</a:t>
            </a:r>
            <a:endParaRPr lang="en-US" sz="3200" b="1" dirty="0"/>
          </a:p>
        </p:txBody>
      </p:sp>
      <p:sp>
        <p:nvSpPr>
          <p:cNvPr id="3" name="灯片编号占位符 2"/>
          <p:cNvSpPr>
            <a:spLocks noGrp="1"/>
          </p:cNvSpPr>
          <p:nvPr>
            <p:ph type="sldNum" sz="quarter" idx="12"/>
          </p:nvPr>
        </p:nvSpPr>
        <p:spPr>
          <a:xfrm>
            <a:off x="9448800" y="6575504"/>
            <a:ext cx="2743200" cy="365125"/>
          </a:xfrm>
        </p:spPr>
        <p:txBody>
          <a:bodyPr/>
          <a:lstStyle/>
          <a:p>
            <a:fld id="{6E164D1E-2680-433A-AFD1-E5C3C54F9A62}" type="slidenum">
              <a:rPr lang="en-US" smtClean="0"/>
            </a:fld>
            <a:endParaRPr lang="en-US"/>
          </a:p>
        </p:txBody>
      </p:sp>
      <p:sp>
        <p:nvSpPr>
          <p:cNvPr id="8" name="矩形 7"/>
          <p:cNvSpPr/>
          <p:nvPr/>
        </p:nvSpPr>
        <p:spPr>
          <a:xfrm>
            <a:off x="492000" y="879825"/>
            <a:ext cx="11123651" cy="400110"/>
          </a:xfrm>
          <a:prstGeom prst="rect">
            <a:avLst/>
          </a:prstGeom>
        </p:spPr>
        <p:txBody>
          <a:bodyPr wrap="square">
            <a:spAutoFit/>
          </a:bodyPr>
          <a:lstStyle/>
          <a:p>
            <a:r>
              <a:rPr lang="zh-CN" altLang="en-US" sz="2000" b="1" dirty="0"/>
              <a:t>② 主成分分析</a:t>
            </a:r>
            <a:endParaRPr lang="en-US" altLang="zh-CN" sz="2000" b="1" dirty="0"/>
          </a:p>
        </p:txBody>
      </p:sp>
      <p:pic>
        <p:nvPicPr>
          <p:cNvPr id="4" name="图片 3"/>
          <p:cNvPicPr>
            <a:picLocks noChangeAspect="1"/>
          </p:cNvPicPr>
          <p:nvPr/>
        </p:nvPicPr>
        <p:blipFill>
          <a:blip r:embed="rId1"/>
          <a:stretch>
            <a:fillRect/>
          </a:stretch>
        </p:blipFill>
        <p:spPr>
          <a:xfrm>
            <a:off x="443345" y="1870875"/>
            <a:ext cx="3738467" cy="2550629"/>
          </a:xfrm>
          <a:prstGeom prst="rect">
            <a:avLst/>
          </a:prstGeom>
        </p:spPr>
      </p:pic>
      <p:cxnSp>
        <p:nvCxnSpPr>
          <p:cNvPr id="6" name="直接箭头连接符 5"/>
          <p:cNvCxnSpPr/>
          <p:nvPr/>
        </p:nvCxnSpPr>
        <p:spPr>
          <a:xfrm flipH="1">
            <a:off x="4275675" y="2942705"/>
            <a:ext cx="620684"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2"/>
          <a:stretch>
            <a:fillRect/>
          </a:stretch>
        </p:blipFill>
        <p:spPr>
          <a:xfrm>
            <a:off x="5191095" y="1051301"/>
            <a:ext cx="1982182" cy="2377699"/>
          </a:xfrm>
          <a:prstGeom prst="rect">
            <a:avLst/>
          </a:prstGeom>
        </p:spPr>
      </p:pic>
      <p:pic>
        <p:nvPicPr>
          <p:cNvPr id="11" name="图片 10"/>
          <p:cNvPicPr>
            <a:picLocks noChangeAspect="1"/>
          </p:cNvPicPr>
          <p:nvPr/>
        </p:nvPicPr>
        <p:blipFill>
          <a:blip r:embed="rId3"/>
          <a:stretch>
            <a:fillRect/>
          </a:stretch>
        </p:blipFill>
        <p:spPr>
          <a:xfrm>
            <a:off x="7682840" y="1178156"/>
            <a:ext cx="2396134" cy="2123988"/>
          </a:xfrm>
          <a:prstGeom prst="rect">
            <a:avLst/>
          </a:prstGeom>
        </p:spPr>
      </p:pic>
      <p:pic>
        <p:nvPicPr>
          <p:cNvPr id="12" name="图片 11"/>
          <p:cNvPicPr>
            <a:picLocks noChangeAspect="1"/>
          </p:cNvPicPr>
          <p:nvPr/>
        </p:nvPicPr>
        <p:blipFill>
          <a:blip r:embed="rId4"/>
          <a:stretch>
            <a:fillRect/>
          </a:stretch>
        </p:blipFill>
        <p:spPr>
          <a:xfrm>
            <a:off x="4777142" y="3692141"/>
            <a:ext cx="2396135" cy="2291576"/>
          </a:xfrm>
          <a:prstGeom prst="rect">
            <a:avLst/>
          </a:prstGeom>
        </p:spPr>
      </p:pic>
      <p:pic>
        <p:nvPicPr>
          <p:cNvPr id="13" name="图片 12"/>
          <p:cNvPicPr>
            <a:picLocks noChangeAspect="1"/>
          </p:cNvPicPr>
          <p:nvPr/>
        </p:nvPicPr>
        <p:blipFill>
          <a:blip r:embed="rId5"/>
          <a:stretch>
            <a:fillRect/>
          </a:stretch>
        </p:blipFill>
        <p:spPr>
          <a:xfrm>
            <a:off x="7293000" y="3539458"/>
            <a:ext cx="2202905" cy="2515033"/>
          </a:xfrm>
          <a:prstGeom prst="rect">
            <a:avLst/>
          </a:prstGeom>
        </p:spPr>
      </p:pic>
      <p:pic>
        <p:nvPicPr>
          <p:cNvPr id="16" name="图片 15"/>
          <p:cNvPicPr>
            <a:picLocks noChangeAspect="1"/>
          </p:cNvPicPr>
          <p:nvPr/>
        </p:nvPicPr>
        <p:blipFill>
          <a:blip r:embed="rId6"/>
          <a:stretch>
            <a:fillRect/>
          </a:stretch>
        </p:blipFill>
        <p:spPr>
          <a:xfrm>
            <a:off x="9690665" y="3356477"/>
            <a:ext cx="1854740" cy="2880993"/>
          </a:xfrm>
          <a:prstGeom prst="rect">
            <a:avLst/>
          </a:prstGeom>
        </p:spPr>
      </p:pic>
    </p:spTree>
  </p:cSld>
  <p:clrMapOvr>
    <a:masterClrMapping/>
  </p:clrMapOvr>
</p:sld>
</file>

<file path=ppt/tags/tag1.xml><?xml version="1.0" encoding="utf-8"?>
<p:tagLst xmlns:p="http://schemas.openxmlformats.org/presentationml/2006/main">
  <p:tag name="THINKCELLSHAPEDONOTDELETE" val="thinkcellActiveDocDoNotDelete"/>
</p:tagLst>
</file>

<file path=ppt/tags/tag2.xml><?xml version="1.0" encoding="utf-8"?>
<p:tagLst xmlns:p="http://schemas.openxmlformats.org/presentationml/2006/main">
  <p:tag name="THINKCELLSHAPEDONOTDELETE" val="tA6S0wzOvQ8a50SA42PUNRg"/>
</p:tagLst>
</file>

<file path=ppt/tags/tag3.xml><?xml version="1.0" encoding="utf-8"?>
<p:tagLst xmlns:p="http://schemas.openxmlformats.org/presentationml/2006/main">
  <p:tag name="THINKCELLSHAPEDONOTDELETE" val="thinkcellActiveDocDoNotDelete"/>
</p:tagLst>
</file>

<file path=ppt/tags/tag4.xml><?xml version="1.0" encoding="utf-8"?>
<p:tagLst xmlns:p="http://schemas.openxmlformats.org/presentationml/2006/main">
  <p:tag name="THINKCELLSHAPEDONOTDELETE" val="tA6S0wzOvQ8a50SA42PUNRg"/>
</p:tagLst>
</file>

<file path=ppt/tags/tag5.xml><?xml version="1.0" encoding="utf-8"?>
<p:tagLst xmlns:p="http://schemas.openxmlformats.org/presentationml/2006/main">
  <p:tag name="commondata" val="eyJoZGlkIjoiMmQ0N2NjZjA3NGQxMDJjYTVlOTU4MzM1ZDYyZTQ0ZmQifQ=="/>
</p:tagLst>
</file>

<file path=ppt/theme/theme1.xml><?xml version="1.0" encoding="utf-8"?>
<a:theme xmlns:a="http://schemas.openxmlformats.org/drawingml/2006/main" name="主题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主题1</Template>
  <TotalTime>0</TotalTime>
  <Words>3739</Words>
  <Application>WPS 演示</Application>
  <PresentationFormat>宽屏</PresentationFormat>
  <Paragraphs>236</Paragraphs>
  <Slides>26</Slides>
  <Notes>14</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26</vt:i4>
      </vt:variant>
    </vt:vector>
  </HeadingPairs>
  <TitlesOfParts>
    <vt:vector size="38" baseType="lpstr">
      <vt:lpstr>Arial</vt:lpstr>
      <vt:lpstr>宋体</vt:lpstr>
      <vt:lpstr>Wingdings</vt:lpstr>
      <vt:lpstr>微软雅黑</vt:lpstr>
      <vt:lpstr>华文行楷</vt:lpstr>
      <vt:lpstr>Calibri</vt:lpstr>
      <vt:lpstr>Arial Black</vt:lpstr>
      <vt:lpstr>等线</vt:lpstr>
      <vt:lpstr>Arial Unicode MS</vt:lpstr>
      <vt:lpstr>主题1</vt:lpstr>
      <vt:lpstr>TCLayout.ActiveDocument.1</vt:lpstr>
      <vt:lpstr>TCLayout.ActiveDocument.1</vt:lpstr>
      <vt:lpstr>华东师范大学  地理科学学院  黎夏  教授      姚远志 研究院  </vt:lpstr>
      <vt:lpstr>PowerPoint 演示文稿</vt:lpstr>
      <vt:lpstr>实验背景及目的</vt:lpstr>
      <vt:lpstr>实验数据及软件</vt:lpstr>
      <vt:lpstr>1. 探索性数据分析</vt:lpstr>
      <vt:lpstr>1. 探索性数据分析</vt:lpstr>
      <vt:lpstr>2. 综合指数构建</vt:lpstr>
      <vt:lpstr>2. 综合指数构建</vt:lpstr>
      <vt:lpstr>2. 综合指数构建</vt:lpstr>
      <vt:lpstr>2. 综合指数构建</vt:lpstr>
      <vt:lpstr>2. 综合指数构建</vt:lpstr>
      <vt:lpstr>2. 综合指数构建</vt:lpstr>
      <vt:lpstr>3. 空间格局显示</vt:lpstr>
      <vt:lpstr>4. 社会弱势性（CI）空间分布模式分析</vt:lpstr>
      <vt:lpstr>5. 社会弱势性空间类型模式分析</vt:lpstr>
      <vt:lpstr>5. 社会弱势性空间类型模式分析</vt:lpstr>
      <vt:lpstr>5. 社会弱势性空间类型模式分析</vt:lpstr>
      <vt:lpstr>5. 社会弱势性空间类型模式分析</vt:lpstr>
      <vt:lpstr>5. 社会弱势性空间类型模式分析</vt:lpstr>
      <vt:lpstr>5. 社会弱势性空间类型模式分析</vt:lpstr>
      <vt:lpstr>5. 社会弱势性空间类型模式分析</vt:lpstr>
      <vt:lpstr>5. 社会弱势性空间类型模式分析</vt:lpstr>
      <vt:lpstr>6. 空间回归分析</vt:lpstr>
      <vt:lpstr>6. 空间回归分析</vt:lpstr>
      <vt:lpstr>6. 空间回归分析</vt:lpstr>
      <vt:lpstr>实验报告及要求</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3 Exploratory Spatial Data Analysis (ESDA)</dc:title>
  <dc:creator>409</dc:creator>
  <cp:lastModifiedBy>FQBoy</cp:lastModifiedBy>
  <cp:revision>89</cp:revision>
  <dcterms:created xsi:type="dcterms:W3CDTF">2022-01-06T01:49:00Z</dcterms:created>
  <dcterms:modified xsi:type="dcterms:W3CDTF">2025-11-24T04:27:18Z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FADF8C0EF42C42159E54C3A95179B3FA_13</vt:lpwstr>
  </property>
  <property fmtid="{D5CDD505-2E9C-101B-9397-08002B2CF9AE}" pid="3" name="KSOProductBuildVer">
    <vt:lpwstr>2052-12.1.0.21171</vt:lpwstr>
  </property>
</Properties>
</file>